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3" roundtripDataSignature="AMtx7mgvpraA4NZ6/rmoVws/avGRCPI/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2B9EEE-E454-45F1-83B7-C2C1415F73EA}">
  <a:tblStyle styleId="{3E2B9EEE-E454-45F1-83B7-C2C1415F73E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sdr\AppData\Local\Microsoft\Windows\Temporary%20Internet%20Files\Content.Outlook\Q2RDCAVP\data%20for%20chr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ve\Desktop\CRED%20files\10-year%20cost\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sdr\AppData\Local\Microsoft\Windows\Temporary%20Internet%20Files\Content.Outlook\Q2RDCAVP\data%20for%20chr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esdr\AppData\Local\Microsoft\Windows\Temporary%20Internet%20Files\Content.Outlook\Q2RDCAVP\data%20for%20chr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esdr\AppData\Local\Microsoft\Windows\Temporary%20Internet%20Files\Content.Outlook\Q2RDCAVP\data%20for%20chr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esdr\Dropbox\hidden%20zero\paper\spudm%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esktop\CRED%20files\10-year%20cost\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ve\Desktop\CRED%20files\10-year%20cost\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e\Desktop\CRED%20files\CRED%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ve\Desktop\CRED%20files\CRE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39632545931801"/>
          <c:y val="3.0381011533863599E-2"/>
          <c:w val="0.70098750954003097"/>
          <c:h val="0.83999450290281197"/>
        </c:manualLayout>
      </c:layout>
      <c:lineChart>
        <c:grouping val="standard"/>
        <c:varyColors val="0"/>
        <c:ser>
          <c:idx val="0"/>
          <c:order val="0"/>
          <c:tx>
            <c:strRef>
              <c:f>'[data for chris.xlsx]Figures 4 and 5'!$A$3</c:f>
              <c:strCache>
                <c:ptCount val="1"/>
                <c:pt idx="0">
                  <c:v>No LL zero</c:v>
                </c:pt>
              </c:strCache>
            </c:strRef>
          </c:tx>
          <c:spPr>
            <a:ln>
              <a:solidFill>
                <a:schemeClr val="tx1"/>
              </a:solidFill>
              <a:prstDash val="dash"/>
            </a:ln>
          </c:spPr>
          <c:marker>
            <c:symbol val="circle"/>
            <c:size val="7"/>
            <c:spPr>
              <a:solidFill>
                <a:schemeClr val="tx1"/>
              </a:solidFill>
              <a:ln>
                <a:solidFill>
                  <a:schemeClr val="tx1"/>
                </a:solidFill>
              </a:ln>
            </c:spPr>
          </c:marker>
          <c:errBars>
            <c:errDir val="y"/>
            <c:errBarType val="both"/>
            <c:errValType val="fixedVal"/>
            <c:noEndCap val="0"/>
            <c:val val="0.04"/>
          </c:errBars>
          <c:cat>
            <c:strRef>
              <c:f>'[data for chris.xlsx]Figures 4 and 5'!$B$2:$C$2</c:f>
              <c:strCache>
                <c:ptCount val="2"/>
                <c:pt idx="0">
                  <c:v>No SS zero</c:v>
                </c:pt>
                <c:pt idx="1">
                  <c:v>SS zero</c:v>
                </c:pt>
              </c:strCache>
            </c:strRef>
          </c:cat>
          <c:val>
            <c:numRef>
              <c:f>'[data for chris.xlsx]Figures 4 and 5'!$B$15:$C$15</c:f>
              <c:numCache>
                <c:formatCode>0.00</c:formatCode>
                <c:ptCount val="2"/>
                <c:pt idx="0">
                  <c:v>0.60061443932411696</c:v>
                </c:pt>
                <c:pt idx="1">
                  <c:v>0.80238095238095197</c:v>
                </c:pt>
              </c:numCache>
            </c:numRef>
          </c:val>
          <c:smooth val="0"/>
          <c:extLst>
            <c:ext xmlns:c16="http://schemas.microsoft.com/office/drawing/2014/chart" uri="{C3380CC4-5D6E-409C-BE32-E72D297353CC}">
              <c16:uniqueId val="{00000000-F2A4-E145-8743-7851ED32D4C8}"/>
            </c:ext>
          </c:extLst>
        </c:ser>
        <c:ser>
          <c:idx val="1"/>
          <c:order val="1"/>
          <c:tx>
            <c:strRef>
              <c:f>'[data for chris.xlsx]Figures 4 and 5'!$A$4</c:f>
              <c:strCache>
                <c:ptCount val="1"/>
                <c:pt idx="0">
                  <c:v>LL zero</c:v>
                </c:pt>
              </c:strCache>
            </c:strRef>
          </c:tx>
          <c:spPr>
            <a:ln>
              <a:solidFill>
                <a:schemeClr val="tx1"/>
              </a:solidFill>
            </a:ln>
          </c:spPr>
          <c:marker>
            <c:symbol val="circle"/>
            <c:size val="7"/>
            <c:spPr>
              <a:solidFill>
                <a:schemeClr val="tx1"/>
              </a:solidFill>
              <a:ln>
                <a:solidFill>
                  <a:schemeClr val="tx1"/>
                </a:solidFill>
              </a:ln>
            </c:spPr>
          </c:marker>
          <c:errBars>
            <c:errDir val="y"/>
            <c:errBarType val="both"/>
            <c:errValType val="cust"/>
            <c:noEndCap val="0"/>
            <c:plus>
              <c:numRef>
                <c:f>'[data for chris.xlsx]Figures 4 and 5'!$D$16:$E$16</c:f>
                <c:numCache>
                  <c:formatCode>General</c:formatCode>
                  <c:ptCount val="2"/>
                  <c:pt idx="0">
                    <c:v>4.1875898189119E-2</c:v>
                  </c:pt>
                  <c:pt idx="1">
                    <c:v>3.8669281750972201E-2</c:v>
                  </c:pt>
                </c:numCache>
              </c:numRef>
            </c:plus>
            <c:minus>
              <c:numRef>
                <c:f>'[data for chris.xlsx]Figures 4 and 5'!$D$16:$E$16</c:f>
                <c:numCache>
                  <c:formatCode>General</c:formatCode>
                  <c:ptCount val="2"/>
                  <c:pt idx="0">
                    <c:v>4.1875898189119E-2</c:v>
                  </c:pt>
                  <c:pt idx="1">
                    <c:v>3.8669281750972201E-2</c:v>
                  </c:pt>
                </c:numCache>
              </c:numRef>
            </c:minus>
          </c:errBars>
          <c:cat>
            <c:strRef>
              <c:f>'[data for chris.xlsx]Figures 4 and 5'!$B$2:$C$2</c:f>
              <c:strCache>
                <c:ptCount val="2"/>
                <c:pt idx="0">
                  <c:v>No SS zero</c:v>
                </c:pt>
                <c:pt idx="1">
                  <c:v>SS zero</c:v>
                </c:pt>
              </c:strCache>
            </c:strRef>
          </c:cat>
          <c:val>
            <c:numRef>
              <c:f>'[data for chris.xlsx]Figures 4 and 5'!$B$16:$C$16</c:f>
              <c:numCache>
                <c:formatCode>General</c:formatCode>
                <c:ptCount val="2"/>
                <c:pt idx="0">
                  <c:v>0.64043583535109005</c:v>
                </c:pt>
                <c:pt idx="1">
                  <c:v>0.75888133030990201</c:v>
                </c:pt>
              </c:numCache>
            </c:numRef>
          </c:val>
          <c:smooth val="0"/>
          <c:extLst>
            <c:ext xmlns:c16="http://schemas.microsoft.com/office/drawing/2014/chart" uri="{C3380CC4-5D6E-409C-BE32-E72D297353CC}">
              <c16:uniqueId val="{00000001-F2A4-E145-8743-7851ED32D4C8}"/>
            </c:ext>
          </c:extLst>
        </c:ser>
        <c:dLbls>
          <c:showLegendKey val="0"/>
          <c:showVal val="0"/>
          <c:showCatName val="0"/>
          <c:showSerName val="0"/>
          <c:showPercent val="0"/>
          <c:showBubbleSize val="0"/>
        </c:dLbls>
        <c:marker val="1"/>
        <c:smooth val="0"/>
        <c:axId val="97844736"/>
        <c:axId val="88502784"/>
      </c:lineChart>
      <c:catAx>
        <c:axId val="97844736"/>
        <c:scaling>
          <c:orientation val="minMax"/>
        </c:scaling>
        <c:delete val="0"/>
        <c:axPos val="b"/>
        <c:numFmt formatCode="General" sourceLinked="0"/>
        <c:majorTickMark val="out"/>
        <c:minorTickMark val="none"/>
        <c:tickLblPos val="nextTo"/>
        <c:crossAx val="88502784"/>
        <c:crosses val="autoZero"/>
        <c:auto val="1"/>
        <c:lblAlgn val="ctr"/>
        <c:lblOffset val="100"/>
        <c:noMultiLvlLbl val="0"/>
      </c:catAx>
      <c:valAx>
        <c:axId val="88502784"/>
        <c:scaling>
          <c:orientation val="minMax"/>
          <c:max val="1"/>
          <c:min val="0.5"/>
        </c:scaling>
        <c:delete val="0"/>
        <c:axPos val="l"/>
        <c:majorGridlines/>
        <c:title>
          <c:tx>
            <c:rich>
              <a:bodyPr rot="0" vert="horz"/>
              <a:lstStyle/>
              <a:p>
                <a:pPr>
                  <a:defRPr/>
                </a:pPr>
                <a:r>
                  <a:rPr lang="en-GB"/>
                  <a:t>Patience</a:t>
                </a:r>
              </a:p>
            </c:rich>
          </c:tx>
          <c:layout>
            <c:manualLayout>
              <c:xMode val="edge"/>
              <c:yMode val="edge"/>
              <c:x val="2.7780756128888098E-2"/>
              <c:y val="0.41698082887355797"/>
            </c:manualLayout>
          </c:layout>
          <c:overlay val="0"/>
        </c:title>
        <c:numFmt formatCode="0%" sourceLinked="0"/>
        <c:majorTickMark val="out"/>
        <c:minorTickMark val="none"/>
        <c:tickLblPos val="nextTo"/>
        <c:crossAx val="97844736"/>
        <c:crosses val="autoZero"/>
        <c:crossBetween val="between"/>
        <c:majorUnit val="0.1"/>
      </c:valAx>
    </c:plotArea>
    <c:legend>
      <c:legendPos val="r"/>
      <c:layout>
        <c:manualLayout>
          <c:xMode val="edge"/>
          <c:yMode val="edge"/>
          <c:x val="0.67384280351062198"/>
          <c:y val="0.54082132863163102"/>
          <c:w val="0.22879507082891201"/>
          <c:h val="0.15551468280205399"/>
        </c:manualLayout>
      </c:layout>
      <c:overlay val="1"/>
    </c:legend>
    <c:plotVisOnly val="1"/>
    <c:dispBlanksAs val="gap"/>
    <c:showDLblsOverMax val="0"/>
  </c:chart>
  <c:txPr>
    <a:bodyPr/>
    <a:lstStyle/>
    <a:p>
      <a:pPr>
        <a:defRPr sz="2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Sheet2!$B$3</c:f>
              <c:strCache>
                <c:ptCount val="1"/>
                <c:pt idx="0">
                  <c:v>Control</c:v>
                </c:pt>
              </c:strCache>
            </c:strRef>
          </c:tx>
          <c:spPr>
            <a:solidFill>
              <a:srgbClr val="00B0F0"/>
            </a:solidFill>
          </c:spPr>
          <c:invertIfNegative val="0"/>
          <c:errBars>
            <c:errBarType val="both"/>
            <c:errValType val="cust"/>
            <c:noEndCap val="0"/>
            <c:plus>
              <c:numRef>
                <c:f>Sheet2!$H$3:$I$3</c:f>
                <c:numCache>
                  <c:formatCode>General</c:formatCode>
                  <c:ptCount val="2"/>
                  <c:pt idx="0">
                    <c:v>5.9200000000000003E-2</c:v>
                  </c:pt>
                  <c:pt idx="1">
                    <c:v>7.0599999999999996E-2</c:v>
                  </c:pt>
                </c:numCache>
              </c:numRef>
            </c:plus>
            <c:minus>
              <c:numRef>
                <c:f>Sheet2!$H$3:$I$3</c:f>
                <c:numCache>
                  <c:formatCode>General</c:formatCode>
                  <c:ptCount val="2"/>
                  <c:pt idx="0">
                    <c:v>5.9200000000000003E-2</c:v>
                  </c:pt>
                  <c:pt idx="1">
                    <c:v>7.0599999999999996E-2</c:v>
                  </c:pt>
                </c:numCache>
              </c:numRef>
            </c:minus>
          </c:errBars>
          <c:cat>
            <c:strRef>
              <c:f>Sheet2!$C$2:$D$2</c:f>
              <c:strCache>
                <c:ptCount val="2"/>
                <c:pt idx="0">
                  <c:v>Control</c:v>
                </c:pt>
                <c:pt idx="1">
                  <c:v>kWh</c:v>
                </c:pt>
              </c:strCache>
            </c:strRef>
          </c:cat>
          <c:val>
            <c:numRef>
              <c:f>Sheet2!$C$3:$D$3</c:f>
              <c:numCache>
                <c:formatCode>General</c:formatCode>
                <c:ptCount val="2"/>
                <c:pt idx="0">
                  <c:v>0.20830000000000004</c:v>
                </c:pt>
                <c:pt idx="1">
                  <c:v>0.375</c:v>
                </c:pt>
              </c:numCache>
            </c:numRef>
          </c:val>
          <c:extLst>
            <c:ext xmlns:c16="http://schemas.microsoft.com/office/drawing/2014/chart" uri="{C3380CC4-5D6E-409C-BE32-E72D297353CC}">
              <c16:uniqueId val="{00000000-424C-5F4B-B70D-F97639DA1546}"/>
            </c:ext>
          </c:extLst>
        </c:ser>
        <c:ser>
          <c:idx val="1"/>
          <c:order val="1"/>
          <c:tx>
            <c:strRef>
              <c:f>Sheet2!$B$4</c:f>
              <c:strCache>
                <c:ptCount val="1"/>
                <c:pt idx="0">
                  <c:v>Energy Star</c:v>
                </c:pt>
              </c:strCache>
            </c:strRef>
          </c:tx>
          <c:spPr>
            <a:solidFill>
              <a:srgbClr val="00B050"/>
            </a:solidFill>
          </c:spPr>
          <c:invertIfNegative val="0"/>
          <c:errBars>
            <c:errBarType val="both"/>
            <c:errValType val="cust"/>
            <c:noEndCap val="0"/>
            <c:plus>
              <c:numRef>
                <c:f>Sheet2!$H$4:$I$4</c:f>
                <c:numCache>
                  <c:formatCode>General</c:formatCode>
                  <c:ptCount val="2"/>
                  <c:pt idx="0">
                    <c:v>7.2700000000000001E-2</c:v>
                  </c:pt>
                  <c:pt idx="1">
                    <c:v>3.3599999999999998E-2</c:v>
                  </c:pt>
                </c:numCache>
              </c:numRef>
            </c:plus>
            <c:minus>
              <c:numRef>
                <c:f>Sheet2!$H$4:$I$4</c:f>
                <c:numCache>
                  <c:formatCode>General</c:formatCode>
                  <c:ptCount val="2"/>
                  <c:pt idx="0">
                    <c:v>7.2700000000000001E-2</c:v>
                  </c:pt>
                  <c:pt idx="1">
                    <c:v>3.3599999999999998E-2</c:v>
                  </c:pt>
                </c:numCache>
              </c:numRef>
            </c:minus>
          </c:errBars>
          <c:cat>
            <c:strRef>
              <c:f>Sheet2!$C$2:$D$2</c:f>
              <c:strCache>
                <c:ptCount val="2"/>
                <c:pt idx="0">
                  <c:v>Control</c:v>
                </c:pt>
                <c:pt idx="1">
                  <c:v>kWh</c:v>
                </c:pt>
              </c:strCache>
            </c:strRef>
          </c:cat>
          <c:val>
            <c:numRef>
              <c:f>Sheet2!$C$4:$D$4</c:f>
              <c:numCache>
                <c:formatCode>General</c:formatCode>
                <c:ptCount val="2"/>
                <c:pt idx="0">
                  <c:v>0.54170000000000007</c:v>
                </c:pt>
                <c:pt idx="1">
                  <c:v>0.93100000000000005</c:v>
                </c:pt>
              </c:numCache>
            </c:numRef>
          </c:val>
          <c:extLst>
            <c:ext xmlns:c16="http://schemas.microsoft.com/office/drawing/2014/chart" uri="{C3380CC4-5D6E-409C-BE32-E72D297353CC}">
              <c16:uniqueId val="{00000001-424C-5F4B-B70D-F97639DA1546}"/>
            </c:ext>
          </c:extLst>
        </c:ser>
        <c:dLbls>
          <c:showLegendKey val="0"/>
          <c:showVal val="0"/>
          <c:showCatName val="0"/>
          <c:showSerName val="0"/>
          <c:showPercent val="0"/>
          <c:showBubbleSize val="0"/>
        </c:dLbls>
        <c:gapWidth val="150"/>
        <c:axId val="132734464"/>
        <c:axId val="132498560"/>
      </c:barChart>
      <c:catAx>
        <c:axId val="132734464"/>
        <c:scaling>
          <c:orientation val="minMax"/>
        </c:scaling>
        <c:delete val="0"/>
        <c:axPos val="b"/>
        <c:numFmt formatCode="General" sourceLinked="0"/>
        <c:majorTickMark val="out"/>
        <c:minorTickMark val="none"/>
        <c:tickLblPos val="nextTo"/>
        <c:txPr>
          <a:bodyPr/>
          <a:lstStyle/>
          <a:p>
            <a:pPr>
              <a:defRPr sz="1800"/>
            </a:pPr>
            <a:endParaRPr lang="en-US"/>
          </a:p>
        </c:txPr>
        <c:crossAx val="132498560"/>
        <c:crosses val="autoZero"/>
        <c:auto val="1"/>
        <c:lblAlgn val="ctr"/>
        <c:lblOffset val="100"/>
        <c:noMultiLvlLbl val="0"/>
      </c:catAx>
      <c:valAx>
        <c:axId val="132498560"/>
        <c:scaling>
          <c:orientation val="minMax"/>
          <c:max val="1"/>
        </c:scaling>
        <c:delete val="0"/>
        <c:axPos val="l"/>
        <c:title>
          <c:tx>
            <c:rich>
              <a:bodyPr rot="-5400000" vert="horz"/>
              <a:lstStyle/>
              <a:p>
                <a:pPr>
                  <a:defRPr sz="1800"/>
                </a:pPr>
                <a:r>
                  <a:rPr lang="en-US" sz="1800"/>
                  <a:t>Proportion choosing energy efficient fridge</a:t>
                </a:r>
              </a:p>
            </c:rich>
          </c:tx>
          <c:overlay val="0"/>
        </c:title>
        <c:numFmt formatCode="General" sourceLinked="1"/>
        <c:majorTickMark val="out"/>
        <c:minorTickMark val="none"/>
        <c:tickLblPos val="nextTo"/>
        <c:txPr>
          <a:bodyPr/>
          <a:lstStyle/>
          <a:p>
            <a:pPr>
              <a:defRPr sz="1800"/>
            </a:pPr>
            <a:endParaRPr lang="en-US"/>
          </a:p>
        </c:txPr>
        <c:crossAx val="132734464"/>
        <c:crosses val="autoZero"/>
        <c:crossBetween val="between"/>
      </c:valAx>
    </c:plotArea>
    <c:legend>
      <c:legendPos val="t"/>
      <c:overlay val="1"/>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39632545931801"/>
          <c:y val="3.0381011533863599E-2"/>
          <c:w val="0.70098750954003097"/>
          <c:h val="0.83999450290281197"/>
        </c:manualLayout>
      </c:layout>
      <c:lineChart>
        <c:grouping val="standard"/>
        <c:varyColors val="0"/>
        <c:ser>
          <c:idx val="0"/>
          <c:order val="0"/>
          <c:tx>
            <c:strRef>
              <c:f>'[data for chris.xlsx]Figures 4 and 5'!$A$3</c:f>
              <c:strCache>
                <c:ptCount val="1"/>
                <c:pt idx="0">
                  <c:v>No LL zero</c:v>
                </c:pt>
              </c:strCache>
            </c:strRef>
          </c:tx>
          <c:spPr>
            <a:ln>
              <a:solidFill>
                <a:schemeClr val="tx1"/>
              </a:solidFill>
              <a:prstDash val="dash"/>
            </a:ln>
          </c:spPr>
          <c:marker>
            <c:symbol val="circle"/>
            <c:size val="7"/>
            <c:spPr>
              <a:solidFill>
                <a:schemeClr val="tx1"/>
              </a:solidFill>
              <a:ln>
                <a:solidFill>
                  <a:schemeClr val="tx1"/>
                </a:solidFill>
              </a:ln>
            </c:spPr>
          </c:marker>
          <c:errBars>
            <c:errDir val="y"/>
            <c:errBarType val="both"/>
            <c:errValType val="cust"/>
            <c:noEndCap val="0"/>
            <c:plus>
              <c:numLit>
                <c:formatCode>General</c:formatCode>
                <c:ptCount val="1"/>
                <c:pt idx="0">
                  <c:v>0.03</c:v>
                </c:pt>
              </c:numLit>
            </c:plus>
            <c:minus>
              <c:numLit>
                <c:formatCode>General</c:formatCode>
                <c:ptCount val="1"/>
                <c:pt idx="0">
                  <c:v>0.03</c:v>
                </c:pt>
              </c:numLit>
            </c:minus>
          </c:errBars>
          <c:cat>
            <c:strRef>
              <c:f>'[data for chris.xlsx]Figures 4 and 5'!$B$2:$C$2</c:f>
              <c:strCache>
                <c:ptCount val="2"/>
                <c:pt idx="0">
                  <c:v>No SS zero</c:v>
                </c:pt>
                <c:pt idx="1">
                  <c:v>SS zero</c:v>
                </c:pt>
              </c:strCache>
            </c:strRef>
          </c:cat>
          <c:val>
            <c:numRef>
              <c:f>'[data for chris.xlsx]Figures 4 and 5'!$B$19:$C$19</c:f>
              <c:numCache>
                <c:formatCode>0.00</c:formatCode>
                <c:ptCount val="2"/>
                <c:pt idx="0">
                  <c:v>0.80030721966205798</c:v>
                </c:pt>
                <c:pt idx="1">
                  <c:v>0.91031746031745997</c:v>
                </c:pt>
              </c:numCache>
            </c:numRef>
          </c:val>
          <c:smooth val="0"/>
          <c:extLst>
            <c:ext xmlns:c16="http://schemas.microsoft.com/office/drawing/2014/chart" uri="{C3380CC4-5D6E-409C-BE32-E72D297353CC}">
              <c16:uniqueId val="{00000000-A0E7-A443-AE3E-477B88E56961}"/>
            </c:ext>
          </c:extLst>
        </c:ser>
        <c:ser>
          <c:idx val="1"/>
          <c:order val="1"/>
          <c:tx>
            <c:strRef>
              <c:f>'[data for chris.xlsx]Figures 4 and 5'!$A$4</c:f>
              <c:strCache>
                <c:ptCount val="1"/>
                <c:pt idx="0">
                  <c:v>LL zero</c:v>
                </c:pt>
              </c:strCache>
            </c:strRef>
          </c:tx>
          <c:spPr>
            <a:ln>
              <a:solidFill>
                <a:schemeClr val="tx1"/>
              </a:solidFill>
            </a:ln>
          </c:spPr>
          <c:marker>
            <c:symbol val="circle"/>
            <c:size val="7"/>
            <c:spPr>
              <a:solidFill>
                <a:schemeClr val="tx1"/>
              </a:solidFill>
              <a:ln>
                <a:solidFill>
                  <a:schemeClr val="tx1"/>
                </a:solidFill>
              </a:ln>
            </c:spPr>
          </c:marker>
          <c:errBars>
            <c:errDir val="y"/>
            <c:errBarType val="both"/>
            <c:errValType val="cust"/>
            <c:noEndCap val="0"/>
            <c:plus>
              <c:numRef>
                <c:f>'[data for chris.xlsx]Figures 4 and 5'!$D$20:$E$20</c:f>
                <c:numCache>
                  <c:formatCode>General</c:formatCode>
                  <c:ptCount val="2"/>
                  <c:pt idx="0">
                    <c:v>3.4234996485617002E-2</c:v>
                  </c:pt>
                  <c:pt idx="1">
                    <c:v>2.14812290755199E-2</c:v>
                  </c:pt>
                </c:numCache>
              </c:numRef>
            </c:plus>
            <c:minus>
              <c:numRef>
                <c:f>'[data for chris.xlsx]Figures 4 and 5'!$D$20:$E$20</c:f>
                <c:numCache>
                  <c:formatCode>General</c:formatCode>
                  <c:ptCount val="2"/>
                  <c:pt idx="0">
                    <c:v>3.4234996485617002E-2</c:v>
                  </c:pt>
                  <c:pt idx="1">
                    <c:v>2.14812290755199E-2</c:v>
                  </c:pt>
                </c:numCache>
              </c:numRef>
            </c:minus>
          </c:errBars>
          <c:cat>
            <c:strRef>
              <c:f>'[data for chris.xlsx]Figures 4 and 5'!$B$2:$C$2</c:f>
              <c:strCache>
                <c:ptCount val="2"/>
                <c:pt idx="0">
                  <c:v>No SS zero</c:v>
                </c:pt>
                <c:pt idx="1">
                  <c:v>SS zero</c:v>
                </c:pt>
              </c:strCache>
            </c:strRef>
          </c:cat>
          <c:val>
            <c:numRef>
              <c:f>'[data for chris.xlsx]Figures 4 and 5'!$B$20:$C$20</c:f>
              <c:numCache>
                <c:formatCode>0.00</c:formatCode>
                <c:ptCount val="2"/>
                <c:pt idx="0">
                  <c:v>0.849475383373688</c:v>
                </c:pt>
                <c:pt idx="1">
                  <c:v>0.90702947845805004</c:v>
                </c:pt>
              </c:numCache>
            </c:numRef>
          </c:val>
          <c:smooth val="0"/>
          <c:extLst>
            <c:ext xmlns:c16="http://schemas.microsoft.com/office/drawing/2014/chart" uri="{C3380CC4-5D6E-409C-BE32-E72D297353CC}">
              <c16:uniqueId val="{00000001-A0E7-A443-AE3E-477B88E56961}"/>
            </c:ext>
          </c:extLst>
        </c:ser>
        <c:dLbls>
          <c:showLegendKey val="0"/>
          <c:showVal val="0"/>
          <c:showCatName val="0"/>
          <c:showSerName val="0"/>
          <c:showPercent val="0"/>
          <c:showBubbleSize val="0"/>
        </c:dLbls>
        <c:marker val="1"/>
        <c:smooth val="0"/>
        <c:axId val="97887744"/>
        <c:axId val="88505088"/>
      </c:lineChart>
      <c:catAx>
        <c:axId val="97887744"/>
        <c:scaling>
          <c:orientation val="minMax"/>
        </c:scaling>
        <c:delete val="0"/>
        <c:axPos val="b"/>
        <c:numFmt formatCode="General" sourceLinked="0"/>
        <c:majorTickMark val="out"/>
        <c:minorTickMark val="none"/>
        <c:tickLblPos val="nextTo"/>
        <c:crossAx val="88505088"/>
        <c:crosses val="autoZero"/>
        <c:auto val="1"/>
        <c:lblAlgn val="ctr"/>
        <c:lblOffset val="100"/>
        <c:noMultiLvlLbl val="0"/>
      </c:catAx>
      <c:valAx>
        <c:axId val="88505088"/>
        <c:scaling>
          <c:orientation val="minMax"/>
          <c:min val="0.5"/>
        </c:scaling>
        <c:delete val="0"/>
        <c:axPos val="l"/>
        <c:majorGridlines/>
        <c:title>
          <c:tx>
            <c:rich>
              <a:bodyPr rot="0" vert="horz"/>
              <a:lstStyle/>
              <a:p>
                <a:pPr>
                  <a:defRPr/>
                </a:pPr>
                <a:r>
                  <a:rPr lang="en-GB"/>
                  <a:t>Patience</a:t>
                </a:r>
              </a:p>
            </c:rich>
          </c:tx>
          <c:layout>
            <c:manualLayout>
              <c:xMode val="edge"/>
              <c:yMode val="edge"/>
              <c:x val="2.7780756128888098E-2"/>
              <c:y val="0.41698082887355797"/>
            </c:manualLayout>
          </c:layout>
          <c:overlay val="0"/>
        </c:title>
        <c:numFmt formatCode="0%" sourceLinked="0"/>
        <c:majorTickMark val="out"/>
        <c:minorTickMark val="none"/>
        <c:tickLblPos val="nextTo"/>
        <c:crossAx val="97887744"/>
        <c:crosses val="autoZero"/>
        <c:crossBetween val="between"/>
        <c:majorUnit val="0.1"/>
      </c:valAx>
    </c:plotArea>
    <c:legend>
      <c:legendPos val="r"/>
      <c:layout>
        <c:manualLayout>
          <c:xMode val="edge"/>
          <c:yMode val="edge"/>
          <c:x val="0.65494257366765296"/>
          <c:y val="0.551225180821863"/>
          <c:w val="0.22879507082891201"/>
          <c:h val="0.15551468280205399"/>
        </c:manualLayout>
      </c:layout>
      <c:overlay val="1"/>
    </c:legend>
    <c:plotVisOnly val="1"/>
    <c:dispBlanksAs val="gap"/>
    <c:showDLblsOverMax val="0"/>
  </c:chart>
  <c:txPr>
    <a:bodyPr/>
    <a:lstStyle/>
    <a:p>
      <a:pPr>
        <a:defRPr sz="2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39636855737902"/>
          <c:y val="4.0559128582209697E-2"/>
          <c:w val="0.70098750954003097"/>
          <c:h val="0.83999450290281197"/>
        </c:manualLayout>
      </c:layout>
      <c:lineChart>
        <c:grouping val="standard"/>
        <c:varyColors val="0"/>
        <c:ser>
          <c:idx val="0"/>
          <c:order val="0"/>
          <c:tx>
            <c:strRef>
              <c:f>'[data for chris.xlsx]Figures 6'!$A$3</c:f>
              <c:strCache>
                <c:ptCount val="1"/>
                <c:pt idx="0">
                  <c:v>No LL zero</c:v>
                </c:pt>
              </c:strCache>
            </c:strRef>
          </c:tx>
          <c:spPr>
            <a:ln>
              <a:solidFill>
                <a:schemeClr val="tx1"/>
              </a:solidFill>
              <a:prstDash val="dash"/>
            </a:ln>
          </c:spPr>
          <c:marker>
            <c:symbol val="circle"/>
            <c:size val="7"/>
            <c:spPr>
              <a:solidFill>
                <a:schemeClr val="tx1"/>
              </a:solidFill>
              <a:ln>
                <a:solidFill>
                  <a:schemeClr val="tx1"/>
                </a:solidFill>
              </a:ln>
            </c:spPr>
          </c:marker>
          <c:errBars>
            <c:errDir val="y"/>
            <c:errBarType val="both"/>
            <c:errValType val="cust"/>
            <c:noEndCap val="0"/>
            <c:plus>
              <c:numRef>
                <c:f>'[data for chris.xlsx]Figures 6'!$D$28:$E$28</c:f>
                <c:numCache>
                  <c:formatCode>General</c:formatCode>
                  <c:ptCount val="2"/>
                  <c:pt idx="0">
                    <c:v>3.2991443953692898E-2</c:v>
                  </c:pt>
                  <c:pt idx="1">
                    <c:v>4.94162649450723E-2</c:v>
                  </c:pt>
                </c:numCache>
              </c:numRef>
            </c:plus>
            <c:minus>
              <c:numRef>
                <c:f>'[data for chris.xlsx]Figures 6'!$D$28:$E$28</c:f>
                <c:numCache>
                  <c:formatCode>General</c:formatCode>
                  <c:ptCount val="2"/>
                  <c:pt idx="0">
                    <c:v>3.2991443953692898E-2</c:v>
                  </c:pt>
                  <c:pt idx="1">
                    <c:v>4.94162649450723E-2</c:v>
                  </c:pt>
                </c:numCache>
              </c:numRef>
            </c:minus>
          </c:errBars>
          <c:cat>
            <c:strRef>
              <c:f>'[data for chris.xlsx]Figures 6'!$B$2:$C$2</c:f>
              <c:strCache>
                <c:ptCount val="2"/>
                <c:pt idx="0">
                  <c:v>No SS zero</c:v>
                </c:pt>
                <c:pt idx="1">
                  <c:v>SS zero</c:v>
                </c:pt>
              </c:strCache>
            </c:strRef>
          </c:cat>
          <c:val>
            <c:numRef>
              <c:f>'[data for chris.xlsx]Figures 6'!$B$27:$C$27</c:f>
              <c:numCache>
                <c:formatCode>0.00</c:formatCode>
                <c:ptCount val="2"/>
                <c:pt idx="0">
                  <c:v>1.02564102564103E-2</c:v>
                </c:pt>
                <c:pt idx="1">
                  <c:v>4.8888888888888898E-2</c:v>
                </c:pt>
              </c:numCache>
            </c:numRef>
          </c:val>
          <c:smooth val="0"/>
          <c:extLst>
            <c:ext xmlns:c16="http://schemas.microsoft.com/office/drawing/2014/chart" uri="{C3380CC4-5D6E-409C-BE32-E72D297353CC}">
              <c16:uniqueId val="{00000000-6F97-B249-A53A-856114953BA9}"/>
            </c:ext>
          </c:extLst>
        </c:ser>
        <c:ser>
          <c:idx val="1"/>
          <c:order val="1"/>
          <c:tx>
            <c:strRef>
              <c:f>'[data for chris.xlsx]Figures 6'!$A$4</c:f>
              <c:strCache>
                <c:ptCount val="1"/>
                <c:pt idx="0">
                  <c:v>LL zero</c:v>
                </c:pt>
              </c:strCache>
            </c:strRef>
          </c:tx>
          <c:spPr>
            <a:ln>
              <a:solidFill>
                <a:schemeClr val="tx1"/>
              </a:solidFill>
            </a:ln>
          </c:spPr>
          <c:marker>
            <c:symbol val="circle"/>
            <c:size val="7"/>
            <c:spPr>
              <a:solidFill>
                <a:schemeClr val="tx1"/>
              </a:solidFill>
              <a:ln>
                <a:solidFill>
                  <a:schemeClr val="tx1"/>
                </a:solidFill>
              </a:ln>
            </c:spPr>
          </c:marker>
          <c:errBars>
            <c:errDir val="y"/>
            <c:errBarType val="both"/>
            <c:errValType val="cust"/>
            <c:noEndCap val="0"/>
            <c:plus>
              <c:numLit>
                <c:formatCode>General</c:formatCode>
                <c:ptCount val="1"/>
                <c:pt idx="0">
                  <c:v>0.04</c:v>
                </c:pt>
              </c:numLit>
            </c:plus>
            <c:minus>
              <c:numLit>
                <c:formatCode>General</c:formatCode>
                <c:ptCount val="1"/>
                <c:pt idx="0">
                  <c:v>0.04</c:v>
                </c:pt>
              </c:numLit>
            </c:minus>
          </c:errBars>
          <c:cat>
            <c:strRef>
              <c:f>'[data for chris.xlsx]Figures 6'!$B$2:$C$2</c:f>
              <c:strCache>
                <c:ptCount val="2"/>
                <c:pt idx="0">
                  <c:v>No SS zero</c:v>
                </c:pt>
                <c:pt idx="1">
                  <c:v>SS zero</c:v>
                </c:pt>
              </c:strCache>
            </c:strRef>
          </c:cat>
          <c:val>
            <c:numRef>
              <c:f>'[data for chris.xlsx]Figures 6'!$B$28:$C$28</c:f>
              <c:numCache>
                <c:formatCode>0.00</c:formatCode>
                <c:ptCount val="2"/>
                <c:pt idx="0">
                  <c:v>-1.3333333333333299E-2</c:v>
                </c:pt>
                <c:pt idx="1">
                  <c:v>5.6060606060606102E-2</c:v>
                </c:pt>
              </c:numCache>
            </c:numRef>
          </c:val>
          <c:smooth val="0"/>
          <c:extLst>
            <c:ext xmlns:c16="http://schemas.microsoft.com/office/drawing/2014/chart" uri="{C3380CC4-5D6E-409C-BE32-E72D297353CC}">
              <c16:uniqueId val="{00000001-6F97-B249-A53A-856114953BA9}"/>
            </c:ext>
          </c:extLst>
        </c:ser>
        <c:dLbls>
          <c:showLegendKey val="0"/>
          <c:showVal val="0"/>
          <c:showCatName val="0"/>
          <c:showSerName val="0"/>
          <c:showPercent val="0"/>
          <c:showBubbleSize val="0"/>
        </c:dLbls>
        <c:marker val="1"/>
        <c:smooth val="0"/>
        <c:axId val="127057920"/>
        <c:axId val="97936512"/>
      </c:lineChart>
      <c:catAx>
        <c:axId val="127057920"/>
        <c:scaling>
          <c:orientation val="minMax"/>
        </c:scaling>
        <c:delete val="0"/>
        <c:axPos val="b"/>
        <c:numFmt formatCode="General" sourceLinked="0"/>
        <c:majorTickMark val="out"/>
        <c:minorTickMark val="none"/>
        <c:tickLblPos val="nextTo"/>
        <c:crossAx val="97936512"/>
        <c:crosses val="autoZero"/>
        <c:auto val="1"/>
        <c:lblAlgn val="ctr"/>
        <c:lblOffset val="1000"/>
        <c:noMultiLvlLbl val="0"/>
      </c:catAx>
      <c:valAx>
        <c:axId val="97936512"/>
        <c:scaling>
          <c:orientation val="minMax"/>
          <c:max val="0.15"/>
          <c:min val="-0.15"/>
        </c:scaling>
        <c:delete val="0"/>
        <c:axPos val="l"/>
        <c:majorGridlines/>
        <c:title>
          <c:tx>
            <c:rich>
              <a:bodyPr rot="0" vert="horz"/>
              <a:lstStyle/>
              <a:p>
                <a:pPr>
                  <a:defRPr/>
                </a:pPr>
                <a:r>
                  <a:rPr lang="en-GB"/>
                  <a:t>Patience</a:t>
                </a:r>
              </a:p>
            </c:rich>
          </c:tx>
          <c:layout>
            <c:manualLayout>
              <c:xMode val="edge"/>
              <c:yMode val="edge"/>
              <c:x val="2.7780756128888098E-2"/>
              <c:y val="0.41698082887355797"/>
            </c:manualLayout>
          </c:layout>
          <c:overlay val="0"/>
        </c:title>
        <c:numFmt formatCode="0%" sourceLinked="0"/>
        <c:majorTickMark val="out"/>
        <c:minorTickMark val="none"/>
        <c:tickLblPos val="nextTo"/>
        <c:crossAx val="127057920"/>
        <c:crosses val="autoZero"/>
        <c:crossBetween val="between"/>
        <c:majorUnit val="0.1"/>
      </c:valAx>
    </c:plotArea>
    <c:legend>
      <c:legendPos val="r"/>
      <c:layout>
        <c:manualLayout>
          <c:xMode val="edge"/>
          <c:yMode val="edge"/>
          <c:x val="0.38494998470018799"/>
          <c:y val="8.6424502280726401E-2"/>
          <c:w val="0.22879507082891201"/>
          <c:h val="0.15551468280205399"/>
        </c:manualLayout>
      </c:layout>
      <c:overlay val="1"/>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39636855737902"/>
          <c:y val="4.0559128582209697E-2"/>
          <c:w val="0.70098750954003097"/>
          <c:h val="0.83999450290281197"/>
        </c:manualLayout>
      </c:layout>
      <c:lineChart>
        <c:grouping val="standard"/>
        <c:varyColors val="0"/>
        <c:ser>
          <c:idx val="0"/>
          <c:order val="0"/>
          <c:tx>
            <c:strRef>
              <c:f>'[data for chris.xlsx]Figures 6'!$A$3</c:f>
              <c:strCache>
                <c:ptCount val="1"/>
                <c:pt idx="0">
                  <c:v>No LL zero</c:v>
                </c:pt>
              </c:strCache>
            </c:strRef>
          </c:tx>
          <c:spPr>
            <a:ln>
              <a:solidFill>
                <a:schemeClr val="tx1"/>
              </a:solidFill>
              <a:prstDash val="dash"/>
            </a:ln>
          </c:spPr>
          <c:marker>
            <c:symbol val="circle"/>
            <c:size val="7"/>
            <c:spPr>
              <a:solidFill>
                <a:schemeClr val="tx1"/>
              </a:solidFill>
              <a:ln>
                <a:solidFill>
                  <a:schemeClr val="tx1"/>
                </a:solidFill>
              </a:ln>
            </c:spPr>
          </c:marker>
          <c:errBars>
            <c:errDir val="y"/>
            <c:errBarType val="both"/>
            <c:errValType val="cust"/>
            <c:noEndCap val="0"/>
            <c:plus>
              <c:numRef>
                <c:f>'[data for chris.xlsx]Figures 6'!$D$31:$E$31</c:f>
                <c:numCache>
                  <c:formatCode>General</c:formatCode>
                  <c:ptCount val="2"/>
                  <c:pt idx="0">
                    <c:v>2.57608985335047E-2</c:v>
                  </c:pt>
                  <c:pt idx="1">
                    <c:v>5.1139694265355598E-2</c:v>
                  </c:pt>
                </c:numCache>
              </c:numRef>
            </c:plus>
            <c:minus>
              <c:numRef>
                <c:f>'[data for chris.xlsx]Figures 6'!$D$31:$E$31</c:f>
                <c:numCache>
                  <c:formatCode>General</c:formatCode>
                  <c:ptCount val="2"/>
                  <c:pt idx="0">
                    <c:v>2.57608985335047E-2</c:v>
                  </c:pt>
                  <c:pt idx="1">
                    <c:v>5.1139694265355598E-2</c:v>
                  </c:pt>
                </c:numCache>
              </c:numRef>
            </c:minus>
          </c:errBars>
          <c:cat>
            <c:strRef>
              <c:f>'[data for chris.xlsx]Figures 6'!$B$2:$C$2</c:f>
              <c:strCache>
                <c:ptCount val="2"/>
                <c:pt idx="0">
                  <c:v>No SS zero</c:v>
                </c:pt>
                <c:pt idx="1">
                  <c:v>SS zero</c:v>
                </c:pt>
              </c:strCache>
            </c:strRef>
          </c:cat>
          <c:val>
            <c:numRef>
              <c:f>'[data for chris.xlsx]Figures 6'!$B$31:$C$31</c:f>
              <c:numCache>
                <c:formatCode>####.00</c:formatCode>
                <c:ptCount val="2"/>
                <c:pt idx="0">
                  <c:v>-2.9629629629629602E-3</c:v>
                </c:pt>
                <c:pt idx="1">
                  <c:v>5.7142857142857099E-2</c:v>
                </c:pt>
              </c:numCache>
            </c:numRef>
          </c:val>
          <c:smooth val="0"/>
          <c:extLst>
            <c:ext xmlns:c16="http://schemas.microsoft.com/office/drawing/2014/chart" uri="{C3380CC4-5D6E-409C-BE32-E72D297353CC}">
              <c16:uniqueId val="{00000000-595B-B249-A8A5-061DF2AAEE1C}"/>
            </c:ext>
          </c:extLst>
        </c:ser>
        <c:ser>
          <c:idx val="1"/>
          <c:order val="1"/>
          <c:tx>
            <c:strRef>
              <c:f>'[data for chris.xlsx]Figures 6'!$A$4</c:f>
              <c:strCache>
                <c:ptCount val="1"/>
                <c:pt idx="0">
                  <c:v>LL zero</c:v>
                </c:pt>
              </c:strCache>
            </c:strRef>
          </c:tx>
          <c:spPr>
            <a:ln>
              <a:solidFill>
                <a:schemeClr val="tx1"/>
              </a:solidFill>
            </a:ln>
          </c:spPr>
          <c:marker>
            <c:symbol val="circle"/>
            <c:size val="7"/>
            <c:spPr>
              <a:solidFill>
                <a:schemeClr val="tx1"/>
              </a:solidFill>
              <a:ln>
                <a:solidFill>
                  <a:schemeClr val="tx1"/>
                </a:solidFill>
              </a:ln>
            </c:spPr>
          </c:marker>
          <c:errBars>
            <c:errDir val="y"/>
            <c:errBarType val="both"/>
            <c:errValType val="cust"/>
            <c:noEndCap val="0"/>
            <c:plus>
              <c:numRef>
                <c:f>'[data for chris.xlsx]Figures 6'!$D$32:$E$32</c:f>
                <c:numCache>
                  <c:formatCode>General</c:formatCode>
                  <c:ptCount val="2"/>
                  <c:pt idx="0">
                    <c:v>3.2469569197899603E-2</c:v>
                  </c:pt>
                  <c:pt idx="1">
                    <c:v>6.8078524898563794E-2</c:v>
                  </c:pt>
                </c:numCache>
              </c:numRef>
            </c:plus>
            <c:minus>
              <c:numRef>
                <c:f>'[data for chris.xlsx]Figures 6'!$D$32:$E$32</c:f>
                <c:numCache>
                  <c:formatCode>General</c:formatCode>
                  <c:ptCount val="2"/>
                  <c:pt idx="0">
                    <c:v>3.2469569197899603E-2</c:v>
                  </c:pt>
                  <c:pt idx="1">
                    <c:v>6.8078524898563794E-2</c:v>
                  </c:pt>
                </c:numCache>
              </c:numRef>
            </c:minus>
          </c:errBars>
          <c:cat>
            <c:strRef>
              <c:f>'[data for chris.xlsx]Figures 6'!$B$2:$C$2</c:f>
              <c:strCache>
                <c:ptCount val="2"/>
                <c:pt idx="0">
                  <c:v>No SS zero</c:v>
                </c:pt>
                <c:pt idx="1">
                  <c:v>SS zero</c:v>
                </c:pt>
              </c:strCache>
            </c:strRef>
          </c:cat>
          <c:val>
            <c:numRef>
              <c:f>'[data for chris.xlsx]Figures 6'!$B$28:$C$28</c:f>
              <c:numCache>
                <c:formatCode>0.00</c:formatCode>
                <c:ptCount val="2"/>
                <c:pt idx="0">
                  <c:v>-1.3333333333333299E-2</c:v>
                </c:pt>
                <c:pt idx="1">
                  <c:v>5.6060606060606102E-2</c:v>
                </c:pt>
              </c:numCache>
            </c:numRef>
          </c:val>
          <c:smooth val="0"/>
          <c:extLst>
            <c:ext xmlns:c16="http://schemas.microsoft.com/office/drawing/2014/chart" uri="{C3380CC4-5D6E-409C-BE32-E72D297353CC}">
              <c16:uniqueId val="{00000001-595B-B249-A8A5-061DF2AAEE1C}"/>
            </c:ext>
          </c:extLst>
        </c:ser>
        <c:dLbls>
          <c:showLegendKey val="0"/>
          <c:showVal val="0"/>
          <c:showCatName val="0"/>
          <c:showSerName val="0"/>
          <c:showPercent val="0"/>
          <c:showBubbleSize val="0"/>
        </c:dLbls>
        <c:marker val="1"/>
        <c:smooth val="0"/>
        <c:axId val="127060480"/>
        <c:axId val="97938816"/>
      </c:lineChart>
      <c:catAx>
        <c:axId val="127060480"/>
        <c:scaling>
          <c:orientation val="minMax"/>
        </c:scaling>
        <c:delete val="0"/>
        <c:axPos val="b"/>
        <c:numFmt formatCode="General" sourceLinked="0"/>
        <c:majorTickMark val="out"/>
        <c:minorTickMark val="none"/>
        <c:tickLblPos val="nextTo"/>
        <c:crossAx val="97938816"/>
        <c:crosses val="autoZero"/>
        <c:auto val="1"/>
        <c:lblAlgn val="ctr"/>
        <c:lblOffset val="1000"/>
        <c:noMultiLvlLbl val="0"/>
      </c:catAx>
      <c:valAx>
        <c:axId val="97938816"/>
        <c:scaling>
          <c:orientation val="minMax"/>
          <c:max val="0.15"/>
          <c:min val="-0.15"/>
        </c:scaling>
        <c:delete val="0"/>
        <c:axPos val="l"/>
        <c:majorGridlines/>
        <c:title>
          <c:tx>
            <c:rich>
              <a:bodyPr rot="0" vert="horz"/>
              <a:lstStyle/>
              <a:p>
                <a:pPr>
                  <a:defRPr/>
                </a:pPr>
                <a:r>
                  <a:rPr lang="en-GB"/>
                  <a:t>Patience</a:t>
                </a:r>
              </a:p>
            </c:rich>
          </c:tx>
          <c:layout>
            <c:manualLayout>
              <c:xMode val="edge"/>
              <c:yMode val="edge"/>
              <c:x val="2.7780756128888098E-2"/>
              <c:y val="0.41698082887355797"/>
            </c:manualLayout>
          </c:layout>
          <c:overlay val="0"/>
        </c:title>
        <c:numFmt formatCode="0%" sourceLinked="0"/>
        <c:majorTickMark val="out"/>
        <c:minorTickMark val="none"/>
        <c:tickLblPos val="nextTo"/>
        <c:crossAx val="127060480"/>
        <c:crosses val="autoZero"/>
        <c:crossBetween val="between"/>
        <c:majorUnit val="0.1"/>
      </c:valAx>
    </c:plotArea>
    <c:legend>
      <c:legendPos val="r"/>
      <c:layout>
        <c:manualLayout>
          <c:xMode val="edge"/>
          <c:yMode val="edge"/>
          <c:x val="0.38494998470018799"/>
          <c:y val="8.6424502280726401E-2"/>
          <c:w val="0.22879507082891201"/>
          <c:h val="0.15551468280205399"/>
        </c:manualLayout>
      </c:layout>
      <c:overlay val="1"/>
    </c:legend>
    <c:plotVisOnly val="1"/>
    <c:dispBlanksAs val="gap"/>
    <c:showDLblsOverMax val="0"/>
  </c:chart>
  <c:txPr>
    <a:bodyPr/>
    <a:lstStyle/>
    <a:p>
      <a:pPr>
        <a:defRPr sz="2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'Experiment 5 Now'!$A$2</c:f>
              <c:strCache>
                <c:ptCount val="1"/>
                <c:pt idx="0">
                  <c:v>No Sooner</c:v>
                </c:pt>
              </c:strCache>
            </c:strRef>
          </c:tx>
          <c:invertIfNegative val="0"/>
          <c:errBars>
            <c:errBarType val="both"/>
            <c:errValType val="cust"/>
            <c:noEndCap val="0"/>
            <c:plus>
              <c:numRef>
                <c:f>'Experiment 2 RT'!$D$2:$E$2</c:f>
                <c:numCache>
                  <c:formatCode>General</c:formatCode>
                  <c:ptCount val="2"/>
                  <c:pt idx="0">
                    <c:v>154.78764515100562</c:v>
                  </c:pt>
                  <c:pt idx="1">
                    <c:v>228.7416391421805</c:v>
                  </c:pt>
                </c:numCache>
              </c:numRef>
            </c:plus>
            <c:minus>
              <c:numRef>
                <c:f>'Experiment 2 RT'!$D$3:$E$3</c:f>
                <c:numCache>
                  <c:formatCode>General</c:formatCode>
                  <c:ptCount val="2"/>
                  <c:pt idx="0">
                    <c:v>212.88018705283091</c:v>
                  </c:pt>
                  <c:pt idx="1">
                    <c:v>195.01012601940587</c:v>
                  </c:pt>
                </c:numCache>
              </c:numRef>
            </c:minus>
          </c:errBars>
          <c:cat>
            <c:strRef>
              <c:f>'Experiment 5 Now'!$B$1:$C$1</c:f>
              <c:strCache>
                <c:ptCount val="2"/>
                <c:pt idx="0">
                  <c:v>No Later</c:v>
                </c:pt>
                <c:pt idx="1">
                  <c:v>Later</c:v>
                </c:pt>
              </c:strCache>
            </c:strRef>
          </c:cat>
          <c:val>
            <c:numRef>
              <c:f>'Experiment 2 RT'!$B$2:$C$2</c:f>
              <c:numCache>
                <c:formatCode>####.00</c:formatCode>
                <c:ptCount val="2"/>
                <c:pt idx="0">
                  <c:v>4432.0909333333339</c:v>
                </c:pt>
                <c:pt idx="1">
                  <c:v>5810.3626315789461</c:v>
                </c:pt>
              </c:numCache>
            </c:numRef>
          </c:val>
          <c:extLst>
            <c:ext xmlns:c16="http://schemas.microsoft.com/office/drawing/2014/chart" uri="{C3380CC4-5D6E-409C-BE32-E72D297353CC}">
              <c16:uniqueId val="{00000000-8D50-EA49-82E3-5819A74DD640}"/>
            </c:ext>
          </c:extLst>
        </c:ser>
        <c:ser>
          <c:idx val="1"/>
          <c:order val="1"/>
          <c:tx>
            <c:strRef>
              <c:f>'Experiment 5 Now'!$A$3</c:f>
              <c:strCache>
                <c:ptCount val="1"/>
                <c:pt idx="0">
                  <c:v>Sooner</c:v>
                </c:pt>
              </c:strCache>
            </c:strRef>
          </c:tx>
          <c:spPr>
            <a:solidFill>
              <a:srgbClr val="FF0000"/>
            </a:solidFill>
          </c:spPr>
          <c:invertIfNegative val="0"/>
          <c:errBars>
            <c:errBarType val="both"/>
            <c:errValType val="cust"/>
            <c:noEndCap val="0"/>
            <c:plus>
              <c:numRef>
                <c:f>'Experiment 2 RT'!$D$3:$E$3</c:f>
                <c:numCache>
                  <c:formatCode>General</c:formatCode>
                  <c:ptCount val="2"/>
                  <c:pt idx="0">
                    <c:v>212.88018705283091</c:v>
                  </c:pt>
                  <c:pt idx="1">
                    <c:v>195.01012601940587</c:v>
                  </c:pt>
                </c:numCache>
              </c:numRef>
            </c:plus>
            <c:minus>
              <c:numRef>
                <c:f>'Experiment 2 RT'!$D$3:$E$3</c:f>
                <c:numCache>
                  <c:formatCode>General</c:formatCode>
                  <c:ptCount val="2"/>
                  <c:pt idx="0">
                    <c:v>212.88018705283091</c:v>
                  </c:pt>
                  <c:pt idx="1">
                    <c:v>195.01012601940587</c:v>
                  </c:pt>
                </c:numCache>
              </c:numRef>
            </c:minus>
          </c:errBars>
          <c:cat>
            <c:strRef>
              <c:f>'Experiment 5 Now'!$B$1:$C$1</c:f>
              <c:strCache>
                <c:ptCount val="2"/>
                <c:pt idx="0">
                  <c:v>No Later</c:v>
                </c:pt>
                <c:pt idx="1">
                  <c:v>Later</c:v>
                </c:pt>
              </c:strCache>
            </c:strRef>
          </c:cat>
          <c:val>
            <c:numRef>
              <c:f>'Experiment 2 RT'!$B$3:$C$3</c:f>
              <c:numCache>
                <c:formatCode>####.00</c:formatCode>
                <c:ptCount val="2"/>
                <c:pt idx="0">
                  <c:v>5050.4844000000012</c:v>
                </c:pt>
                <c:pt idx="1">
                  <c:v>5782.01864864865</c:v>
                </c:pt>
              </c:numCache>
            </c:numRef>
          </c:val>
          <c:extLst>
            <c:ext xmlns:c16="http://schemas.microsoft.com/office/drawing/2014/chart" uri="{C3380CC4-5D6E-409C-BE32-E72D297353CC}">
              <c16:uniqueId val="{00000001-8D50-EA49-82E3-5819A74DD640}"/>
            </c:ext>
          </c:extLst>
        </c:ser>
        <c:dLbls>
          <c:showLegendKey val="0"/>
          <c:showVal val="0"/>
          <c:showCatName val="0"/>
          <c:showSerName val="0"/>
          <c:showPercent val="0"/>
          <c:showBubbleSize val="0"/>
        </c:dLbls>
        <c:gapWidth val="150"/>
        <c:axId val="132417024"/>
        <c:axId val="97941120"/>
      </c:barChart>
      <c:catAx>
        <c:axId val="132417024"/>
        <c:scaling>
          <c:orientation val="minMax"/>
        </c:scaling>
        <c:delete val="0"/>
        <c:axPos val="b"/>
        <c:numFmt formatCode="General" sourceLinked="0"/>
        <c:majorTickMark val="out"/>
        <c:minorTickMark val="none"/>
        <c:tickLblPos val="nextTo"/>
        <c:crossAx val="97941120"/>
        <c:crosses val="autoZero"/>
        <c:auto val="1"/>
        <c:lblAlgn val="ctr"/>
        <c:lblOffset val="100"/>
        <c:noMultiLvlLbl val="0"/>
      </c:catAx>
      <c:valAx>
        <c:axId val="97941120"/>
        <c:scaling>
          <c:orientation val="minMax"/>
        </c:scaling>
        <c:delete val="0"/>
        <c:axPos val="l"/>
        <c:majorGridlines/>
        <c:title>
          <c:tx>
            <c:rich>
              <a:bodyPr rot="0" vert="horz"/>
              <a:lstStyle/>
              <a:p>
                <a:pPr>
                  <a:defRPr/>
                </a:pPr>
                <a:r>
                  <a:rPr lang="en-GB"/>
                  <a:t>MSec</a:t>
                </a:r>
              </a:p>
            </c:rich>
          </c:tx>
          <c:overlay val="0"/>
        </c:title>
        <c:numFmt formatCode="#,##0" sourceLinked="0"/>
        <c:majorTickMark val="out"/>
        <c:minorTickMark val="none"/>
        <c:tickLblPos val="nextTo"/>
        <c:crossAx val="132417024"/>
        <c:crosses val="autoZero"/>
        <c:crossBetween val="between"/>
      </c:valAx>
    </c:plotArea>
    <c:legend>
      <c:legendPos val="r"/>
      <c:overlay val="0"/>
    </c:legend>
    <c:plotVisOnly val="1"/>
    <c:dispBlanksAs val="gap"/>
    <c:showDLblsOverMax val="0"/>
  </c:chart>
  <c:txPr>
    <a:bodyPr/>
    <a:lstStyle/>
    <a:p>
      <a:pPr>
        <a:defRPr sz="28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Sheet1!$A$8</c:f>
              <c:strCache>
                <c:ptCount val="1"/>
                <c:pt idx="0">
                  <c:v>Control</c:v>
                </c:pt>
              </c:strCache>
            </c:strRef>
          </c:tx>
          <c:spPr>
            <a:solidFill>
              <a:srgbClr val="00B0F0"/>
            </a:solidFill>
          </c:spPr>
          <c:invertIfNegative val="0"/>
          <c:errBars>
            <c:errBarType val="both"/>
            <c:errValType val="cust"/>
            <c:noEndCap val="0"/>
            <c:plus>
              <c:numRef>
                <c:f>Sheet1!$T$8:$W$8</c:f>
                <c:numCache>
                  <c:formatCode>General</c:formatCode>
                  <c:ptCount val="4"/>
                  <c:pt idx="0">
                    <c:v>6.2649660813128102E-2</c:v>
                  </c:pt>
                  <c:pt idx="1">
                    <c:v>5.911412690719537E-2</c:v>
                  </c:pt>
                  <c:pt idx="2">
                    <c:v>6.5478087937874296E-2</c:v>
                  </c:pt>
                  <c:pt idx="3">
                    <c:v>6.6609458787772774E-2</c:v>
                  </c:pt>
                </c:numCache>
              </c:numRef>
            </c:plus>
            <c:minus>
              <c:numRef>
                <c:f>Sheet1!$T$8:$W$8</c:f>
                <c:numCache>
                  <c:formatCode>General</c:formatCode>
                  <c:ptCount val="4"/>
                  <c:pt idx="0">
                    <c:v>6.2649660813128102E-2</c:v>
                  </c:pt>
                  <c:pt idx="1">
                    <c:v>5.911412690719537E-2</c:v>
                  </c:pt>
                  <c:pt idx="2">
                    <c:v>6.5478087937874296E-2</c:v>
                  </c:pt>
                  <c:pt idx="3">
                    <c:v>6.6609458787772774E-2</c:v>
                  </c:pt>
                </c:numCache>
              </c:numRef>
            </c:minus>
          </c:errBars>
          <c:cat>
            <c:strRef>
              <c:f>Sheet1!$B$7:$E$7</c:f>
              <c:strCache>
                <c:ptCount val="4"/>
                <c:pt idx="0">
                  <c:v>TV</c:v>
                </c:pt>
                <c:pt idx="1">
                  <c:v>Oven</c:v>
                </c:pt>
                <c:pt idx="2">
                  <c:v>Computer Monitor</c:v>
                </c:pt>
                <c:pt idx="3">
                  <c:v>Vacuum</c:v>
                </c:pt>
              </c:strCache>
            </c:strRef>
          </c:cat>
          <c:val>
            <c:numRef>
              <c:f>Sheet1!$B$8:$E$8</c:f>
              <c:numCache>
                <c:formatCode>General</c:formatCode>
                <c:ptCount val="4"/>
                <c:pt idx="0">
                  <c:v>0.26</c:v>
                </c:pt>
                <c:pt idx="1">
                  <c:v>0.22</c:v>
                </c:pt>
                <c:pt idx="2">
                  <c:v>0.3</c:v>
                </c:pt>
                <c:pt idx="3">
                  <c:v>0.32</c:v>
                </c:pt>
              </c:numCache>
            </c:numRef>
          </c:val>
          <c:extLst>
            <c:ext xmlns:c16="http://schemas.microsoft.com/office/drawing/2014/chart" uri="{C3380CC4-5D6E-409C-BE32-E72D297353CC}">
              <c16:uniqueId val="{00000000-3B84-A445-8B22-24786B2BA3E6}"/>
            </c:ext>
          </c:extLst>
        </c:ser>
        <c:ser>
          <c:idx val="1"/>
          <c:order val="1"/>
          <c:tx>
            <c:strRef>
              <c:f>Sheet1!$A$9</c:f>
              <c:strCache>
                <c:ptCount val="1"/>
                <c:pt idx="0">
                  <c:v>10-year cost</c:v>
                </c:pt>
              </c:strCache>
            </c:strRef>
          </c:tx>
          <c:spPr>
            <a:solidFill>
              <a:srgbClr val="00B050"/>
            </a:solidFill>
          </c:spPr>
          <c:invertIfNegative val="0"/>
          <c:errBars>
            <c:errBarType val="both"/>
            <c:errValType val="cust"/>
            <c:noEndCap val="0"/>
            <c:plus>
              <c:numRef>
                <c:f>Sheet1!$T$9:$W$9</c:f>
                <c:numCache>
                  <c:formatCode>General</c:formatCode>
                  <c:ptCount val="4"/>
                  <c:pt idx="0">
                    <c:v>7.043408822660889E-2</c:v>
                  </c:pt>
                  <c:pt idx="1">
                    <c:v>6.9593920176192078E-2</c:v>
                  </c:pt>
                  <c:pt idx="2">
                    <c:v>6.9593920176192078E-2</c:v>
                  </c:pt>
                  <c:pt idx="3">
                    <c:v>6.903380814258088E-2</c:v>
                  </c:pt>
                </c:numCache>
              </c:numRef>
            </c:plus>
            <c:minus>
              <c:numRef>
                <c:f>Sheet1!$T$9:$W$9</c:f>
                <c:numCache>
                  <c:formatCode>General</c:formatCode>
                  <c:ptCount val="4"/>
                  <c:pt idx="0">
                    <c:v>7.043408822660889E-2</c:v>
                  </c:pt>
                  <c:pt idx="1">
                    <c:v>6.9593920176192078E-2</c:v>
                  </c:pt>
                  <c:pt idx="2">
                    <c:v>6.9593920176192078E-2</c:v>
                  </c:pt>
                  <c:pt idx="3">
                    <c:v>6.903380814258088E-2</c:v>
                  </c:pt>
                </c:numCache>
              </c:numRef>
            </c:minus>
          </c:errBars>
          <c:cat>
            <c:strRef>
              <c:f>Sheet1!$B$7:$E$7</c:f>
              <c:strCache>
                <c:ptCount val="4"/>
                <c:pt idx="0">
                  <c:v>TV</c:v>
                </c:pt>
                <c:pt idx="1">
                  <c:v>Oven</c:v>
                </c:pt>
                <c:pt idx="2">
                  <c:v>Computer Monitor</c:v>
                </c:pt>
                <c:pt idx="3">
                  <c:v>Vacuum</c:v>
                </c:pt>
              </c:strCache>
            </c:strRef>
          </c:cat>
          <c:val>
            <c:numRef>
              <c:f>Sheet1!$B$9:$E$9</c:f>
              <c:numCache>
                <c:formatCode>General</c:formatCode>
                <c:ptCount val="4"/>
                <c:pt idx="0">
                  <c:v>0.55000000000000004</c:v>
                </c:pt>
                <c:pt idx="1">
                  <c:v>0.59</c:v>
                </c:pt>
                <c:pt idx="2">
                  <c:v>0.59</c:v>
                </c:pt>
                <c:pt idx="3">
                  <c:v>0.61</c:v>
                </c:pt>
              </c:numCache>
            </c:numRef>
          </c:val>
          <c:extLst>
            <c:ext xmlns:c16="http://schemas.microsoft.com/office/drawing/2014/chart" uri="{C3380CC4-5D6E-409C-BE32-E72D297353CC}">
              <c16:uniqueId val="{00000001-3B84-A445-8B22-24786B2BA3E6}"/>
            </c:ext>
          </c:extLst>
        </c:ser>
        <c:dLbls>
          <c:showLegendKey val="0"/>
          <c:showVal val="0"/>
          <c:showCatName val="0"/>
          <c:showSerName val="0"/>
          <c:showPercent val="0"/>
          <c:showBubbleSize val="0"/>
        </c:dLbls>
        <c:gapWidth val="150"/>
        <c:axId val="132419072"/>
        <c:axId val="132456448"/>
      </c:barChart>
      <c:catAx>
        <c:axId val="132419072"/>
        <c:scaling>
          <c:orientation val="minMax"/>
        </c:scaling>
        <c:delete val="0"/>
        <c:axPos val="b"/>
        <c:numFmt formatCode="General" sourceLinked="0"/>
        <c:majorTickMark val="out"/>
        <c:minorTickMark val="none"/>
        <c:tickLblPos val="nextTo"/>
        <c:txPr>
          <a:bodyPr/>
          <a:lstStyle/>
          <a:p>
            <a:pPr>
              <a:defRPr sz="1800"/>
            </a:pPr>
            <a:endParaRPr lang="en-US"/>
          </a:p>
        </c:txPr>
        <c:crossAx val="132456448"/>
        <c:crosses val="autoZero"/>
        <c:auto val="1"/>
        <c:lblAlgn val="ctr"/>
        <c:lblOffset val="100"/>
        <c:noMultiLvlLbl val="0"/>
      </c:catAx>
      <c:valAx>
        <c:axId val="132456448"/>
        <c:scaling>
          <c:orientation val="minMax"/>
          <c:max val="1"/>
        </c:scaling>
        <c:delete val="0"/>
        <c:axPos val="l"/>
        <c:title>
          <c:tx>
            <c:rich>
              <a:bodyPr rot="-5400000" vert="horz"/>
              <a:lstStyle/>
              <a:p>
                <a:pPr>
                  <a:defRPr sz="1800"/>
                </a:pPr>
                <a:r>
                  <a:rPr lang="en-US" sz="1800" dirty="0"/>
                  <a:t>Proportion choosing the energy efficient option</a:t>
                </a:r>
              </a:p>
            </c:rich>
          </c:tx>
          <c:overlay val="0"/>
        </c:title>
        <c:numFmt formatCode="General" sourceLinked="1"/>
        <c:majorTickMark val="out"/>
        <c:minorTickMark val="none"/>
        <c:tickLblPos val="nextTo"/>
        <c:txPr>
          <a:bodyPr/>
          <a:lstStyle/>
          <a:p>
            <a:pPr>
              <a:defRPr sz="1800"/>
            </a:pPr>
            <a:endParaRPr lang="en-US"/>
          </a:p>
        </c:txPr>
        <c:crossAx val="132419072"/>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Sheet1!$A$3</c:f>
              <c:strCache>
                <c:ptCount val="1"/>
                <c:pt idx="0">
                  <c:v>Control</c:v>
                </c:pt>
              </c:strCache>
            </c:strRef>
          </c:tx>
          <c:spPr>
            <a:solidFill>
              <a:srgbClr val="00B0F0"/>
            </a:solidFill>
          </c:spPr>
          <c:invertIfNegative val="0"/>
          <c:errBars>
            <c:errBarType val="both"/>
            <c:errValType val="cust"/>
            <c:noEndCap val="0"/>
            <c:plus>
              <c:numRef>
                <c:f>Sheet1!$T$3:$W$3</c:f>
                <c:numCache>
                  <c:formatCode>General</c:formatCode>
                  <c:ptCount val="4"/>
                  <c:pt idx="0">
                    <c:v>4.2850670939904779E-2</c:v>
                  </c:pt>
                  <c:pt idx="1">
                    <c:v>5.911412690719537E-2</c:v>
                  </c:pt>
                  <c:pt idx="2">
                    <c:v>7.0852099474892058E-2</c:v>
                  </c:pt>
                  <c:pt idx="3">
                    <c:v>6.9296464556281648E-2</c:v>
                  </c:pt>
                </c:numCache>
              </c:numRef>
            </c:plus>
            <c:minus>
              <c:numRef>
                <c:f>Sheet1!$T$3:$W$3</c:f>
                <c:numCache>
                  <c:formatCode>General</c:formatCode>
                  <c:ptCount val="4"/>
                  <c:pt idx="0">
                    <c:v>4.2850670939904779E-2</c:v>
                  </c:pt>
                  <c:pt idx="1">
                    <c:v>5.911412690719537E-2</c:v>
                  </c:pt>
                  <c:pt idx="2">
                    <c:v>7.0852099474892058E-2</c:v>
                  </c:pt>
                  <c:pt idx="3">
                    <c:v>6.9296464556281648E-2</c:v>
                  </c:pt>
                </c:numCache>
              </c:numRef>
            </c:minus>
          </c:errBars>
          <c:cat>
            <c:strRef>
              <c:f>Sheet1!$B$2:$E$2</c:f>
              <c:strCache>
                <c:ptCount val="4"/>
                <c:pt idx="0">
                  <c:v>Heater</c:v>
                </c:pt>
                <c:pt idx="1">
                  <c:v>Lightbulb</c:v>
                </c:pt>
                <c:pt idx="2">
                  <c:v>Furnace</c:v>
                </c:pt>
                <c:pt idx="3">
                  <c:v>Washing Machine</c:v>
                </c:pt>
              </c:strCache>
            </c:strRef>
          </c:cat>
          <c:val>
            <c:numRef>
              <c:f>Sheet1!$B$3:$E$3</c:f>
              <c:numCache>
                <c:formatCode>General</c:formatCode>
                <c:ptCount val="4"/>
                <c:pt idx="0">
                  <c:v>0.1</c:v>
                </c:pt>
                <c:pt idx="1">
                  <c:v>0.22</c:v>
                </c:pt>
                <c:pt idx="2">
                  <c:v>0.56000000000000005</c:v>
                </c:pt>
                <c:pt idx="3">
                  <c:v>0.38</c:v>
                </c:pt>
              </c:numCache>
            </c:numRef>
          </c:val>
          <c:extLst>
            <c:ext xmlns:c16="http://schemas.microsoft.com/office/drawing/2014/chart" uri="{C3380CC4-5D6E-409C-BE32-E72D297353CC}">
              <c16:uniqueId val="{00000000-B5FC-6143-BAC5-DC6FB4434532}"/>
            </c:ext>
          </c:extLst>
        </c:ser>
        <c:ser>
          <c:idx val="1"/>
          <c:order val="1"/>
          <c:tx>
            <c:strRef>
              <c:f>Sheet1!$A$4</c:f>
              <c:strCache>
                <c:ptCount val="1"/>
                <c:pt idx="0">
                  <c:v>10-year cost</c:v>
                </c:pt>
              </c:strCache>
            </c:strRef>
          </c:tx>
          <c:spPr>
            <a:solidFill>
              <a:srgbClr val="00B050"/>
            </a:solidFill>
          </c:spPr>
          <c:invertIfNegative val="0"/>
          <c:errBars>
            <c:errBarType val="both"/>
            <c:errValType val="cust"/>
            <c:noEndCap val="0"/>
            <c:plus>
              <c:numRef>
                <c:f>Sheet1!$T$4:$W$4</c:f>
                <c:numCache>
                  <c:formatCode>General</c:formatCode>
                  <c:ptCount val="4"/>
                  <c:pt idx="0">
                    <c:v>6.9593920176192078E-2</c:v>
                  </c:pt>
                  <c:pt idx="1">
                    <c:v>6.8333668100566874E-2</c:v>
                  </c:pt>
                  <c:pt idx="2">
                    <c:v>5.1390279083827956E-2</c:v>
                  </c:pt>
                  <c:pt idx="3">
                    <c:v>7.071414424341449E-2</c:v>
                  </c:pt>
                </c:numCache>
              </c:numRef>
            </c:plus>
            <c:minus>
              <c:numRef>
                <c:f>Sheet1!$T$4:$W$4</c:f>
                <c:numCache>
                  <c:formatCode>General</c:formatCode>
                  <c:ptCount val="4"/>
                  <c:pt idx="0">
                    <c:v>6.9593920176192078E-2</c:v>
                  </c:pt>
                  <c:pt idx="1">
                    <c:v>6.8333668100566874E-2</c:v>
                  </c:pt>
                  <c:pt idx="2">
                    <c:v>5.1390279083827956E-2</c:v>
                  </c:pt>
                  <c:pt idx="3">
                    <c:v>7.071414424341449E-2</c:v>
                  </c:pt>
                </c:numCache>
              </c:numRef>
            </c:minus>
          </c:errBars>
          <c:cat>
            <c:strRef>
              <c:f>Sheet1!$B$2:$E$2</c:f>
              <c:strCache>
                <c:ptCount val="4"/>
                <c:pt idx="0">
                  <c:v>Heater</c:v>
                </c:pt>
                <c:pt idx="1">
                  <c:v>Lightbulb</c:v>
                </c:pt>
                <c:pt idx="2">
                  <c:v>Furnace</c:v>
                </c:pt>
                <c:pt idx="3">
                  <c:v>Washing Machine</c:v>
                </c:pt>
              </c:strCache>
            </c:strRef>
          </c:cat>
          <c:val>
            <c:numRef>
              <c:f>Sheet1!$B$4:$E$4</c:f>
              <c:numCache>
                <c:formatCode>General</c:formatCode>
                <c:ptCount val="4"/>
                <c:pt idx="0">
                  <c:v>0.41</c:v>
                </c:pt>
                <c:pt idx="1">
                  <c:v>0.63</c:v>
                </c:pt>
                <c:pt idx="2">
                  <c:v>0.84</c:v>
                </c:pt>
                <c:pt idx="3">
                  <c:v>0.51</c:v>
                </c:pt>
              </c:numCache>
            </c:numRef>
          </c:val>
          <c:extLst>
            <c:ext xmlns:c16="http://schemas.microsoft.com/office/drawing/2014/chart" uri="{C3380CC4-5D6E-409C-BE32-E72D297353CC}">
              <c16:uniqueId val="{00000001-B5FC-6143-BAC5-DC6FB4434532}"/>
            </c:ext>
          </c:extLst>
        </c:ser>
        <c:dLbls>
          <c:showLegendKey val="0"/>
          <c:showVal val="0"/>
          <c:showCatName val="0"/>
          <c:showSerName val="0"/>
          <c:showPercent val="0"/>
          <c:showBubbleSize val="0"/>
        </c:dLbls>
        <c:gapWidth val="150"/>
        <c:axId val="132556288"/>
        <c:axId val="132458752"/>
      </c:barChart>
      <c:catAx>
        <c:axId val="132556288"/>
        <c:scaling>
          <c:orientation val="minMax"/>
        </c:scaling>
        <c:delete val="0"/>
        <c:axPos val="b"/>
        <c:numFmt formatCode="General" sourceLinked="0"/>
        <c:majorTickMark val="out"/>
        <c:minorTickMark val="none"/>
        <c:tickLblPos val="nextTo"/>
        <c:txPr>
          <a:bodyPr/>
          <a:lstStyle/>
          <a:p>
            <a:pPr>
              <a:defRPr sz="1800"/>
            </a:pPr>
            <a:endParaRPr lang="en-US"/>
          </a:p>
        </c:txPr>
        <c:crossAx val="132458752"/>
        <c:crosses val="autoZero"/>
        <c:auto val="1"/>
        <c:lblAlgn val="ctr"/>
        <c:lblOffset val="100"/>
        <c:noMultiLvlLbl val="0"/>
      </c:catAx>
      <c:valAx>
        <c:axId val="132458752"/>
        <c:scaling>
          <c:orientation val="minMax"/>
        </c:scaling>
        <c:delete val="0"/>
        <c:axPos val="l"/>
        <c:title>
          <c:tx>
            <c:rich>
              <a:bodyPr rot="-5400000" vert="horz"/>
              <a:lstStyle/>
              <a:p>
                <a:pPr>
                  <a:defRPr sz="1800"/>
                </a:pPr>
                <a:r>
                  <a:rPr lang="en-US" sz="1800" dirty="0"/>
                  <a:t>Proportion choosing the energy efficient option</a:t>
                </a:r>
              </a:p>
            </c:rich>
          </c:tx>
          <c:overlay val="0"/>
        </c:title>
        <c:numFmt formatCode="General" sourceLinked="1"/>
        <c:majorTickMark val="out"/>
        <c:minorTickMark val="none"/>
        <c:tickLblPos val="nextTo"/>
        <c:txPr>
          <a:bodyPr/>
          <a:lstStyle/>
          <a:p>
            <a:pPr>
              <a:defRPr sz="1800"/>
            </a:pPr>
            <a:endParaRPr lang="en-US"/>
          </a:p>
        </c:txPr>
        <c:crossAx val="132556288"/>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Sheet3!$B$7</c:f>
              <c:strCache>
                <c:ptCount val="1"/>
                <c:pt idx="0">
                  <c:v>Money</c:v>
                </c:pt>
              </c:strCache>
            </c:strRef>
          </c:tx>
          <c:spPr>
            <a:solidFill>
              <a:srgbClr val="00B0F0"/>
            </a:solidFill>
          </c:spPr>
          <c:invertIfNegative val="0"/>
          <c:errBars>
            <c:errBarType val="both"/>
            <c:errValType val="cust"/>
            <c:noEndCap val="0"/>
            <c:plus>
              <c:numRef>
                <c:f>Sheet3!$G$7:$H$7</c:f>
                <c:numCache>
                  <c:formatCode>General</c:formatCode>
                  <c:ptCount val="2"/>
                  <c:pt idx="0">
                    <c:v>13.9</c:v>
                  </c:pt>
                  <c:pt idx="1">
                    <c:v>14.4</c:v>
                  </c:pt>
                </c:numCache>
              </c:numRef>
            </c:plus>
            <c:minus>
              <c:numRef>
                <c:f>Sheet3!$G$7:$H$7</c:f>
                <c:numCache>
                  <c:formatCode>General</c:formatCode>
                  <c:ptCount val="2"/>
                  <c:pt idx="0">
                    <c:v>13.9</c:v>
                  </c:pt>
                  <c:pt idx="1">
                    <c:v>14.4</c:v>
                  </c:pt>
                </c:numCache>
              </c:numRef>
            </c:minus>
          </c:errBars>
          <c:cat>
            <c:strRef>
              <c:f>Sheet3!$C$6:$D$6</c:f>
              <c:strCache>
                <c:ptCount val="2"/>
                <c:pt idx="0">
                  <c:v>Cost</c:v>
                </c:pt>
                <c:pt idx="1">
                  <c:v>Saved</c:v>
                </c:pt>
              </c:strCache>
            </c:strRef>
          </c:cat>
          <c:val>
            <c:numRef>
              <c:f>Sheet3!$C$7:$D$7</c:f>
              <c:numCache>
                <c:formatCode>"$"#,##0</c:formatCode>
                <c:ptCount val="2"/>
                <c:pt idx="0">
                  <c:v>851.2</c:v>
                </c:pt>
                <c:pt idx="1">
                  <c:v>779.6</c:v>
                </c:pt>
              </c:numCache>
            </c:numRef>
          </c:val>
          <c:extLst>
            <c:ext xmlns:c16="http://schemas.microsoft.com/office/drawing/2014/chart" uri="{C3380CC4-5D6E-409C-BE32-E72D297353CC}">
              <c16:uniqueId val="{00000000-F0E1-2C4D-B0DD-D75AC1F3D38C}"/>
            </c:ext>
          </c:extLst>
        </c:ser>
        <c:ser>
          <c:idx val="1"/>
          <c:order val="1"/>
          <c:tx>
            <c:strRef>
              <c:f>Sheet3!$B$8</c:f>
              <c:strCache>
                <c:ptCount val="1"/>
                <c:pt idx="0">
                  <c:v>Energy</c:v>
                </c:pt>
              </c:strCache>
            </c:strRef>
          </c:tx>
          <c:spPr>
            <a:solidFill>
              <a:srgbClr val="00B050"/>
            </a:solidFill>
          </c:spPr>
          <c:invertIfNegative val="0"/>
          <c:errBars>
            <c:errBarType val="both"/>
            <c:errValType val="cust"/>
            <c:noEndCap val="0"/>
            <c:plus>
              <c:numRef>
                <c:f>Sheet3!$G$8:$H$8</c:f>
                <c:numCache>
                  <c:formatCode>General</c:formatCode>
                  <c:ptCount val="2"/>
                  <c:pt idx="0">
                    <c:v>14.9</c:v>
                  </c:pt>
                  <c:pt idx="1">
                    <c:v>12.4</c:v>
                  </c:pt>
                </c:numCache>
              </c:numRef>
            </c:plus>
            <c:minus>
              <c:numRef>
                <c:f>Sheet3!$G$8:$H$8</c:f>
                <c:numCache>
                  <c:formatCode>General</c:formatCode>
                  <c:ptCount val="2"/>
                  <c:pt idx="0">
                    <c:v>14.9</c:v>
                  </c:pt>
                  <c:pt idx="1">
                    <c:v>12.4</c:v>
                  </c:pt>
                </c:numCache>
              </c:numRef>
            </c:minus>
          </c:errBars>
          <c:cat>
            <c:strRef>
              <c:f>Sheet3!$C$6:$D$6</c:f>
              <c:strCache>
                <c:ptCount val="2"/>
                <c:pt idx="0">
                  <c:v>Cost</c:v>
                </c:pt>
                <c:pt idx="1">
                  <c:v>Saved</c:v>
                </c:pt>
              </c:strCache>
            </c:strRef>
          </c:cat>
          <c:val>
            <c:numRef>
              <c:f>Sheet3!$C$8:$D$8</c:f>
              <c:numCache>
                <c:formatCode>"$"#,##0</c:formatCode>
                <c:ptCount val="2"/>
                <c:pt idx="0">
                  <c:v>792.8</c:v>
                </c:pt>
                <c:pt idx="1">
                  <c:v>821.5</c:v>
                </c:pt>
              </c:numCache>
            </c:numRef>
          </c:val>
          <c:extLst>
            <c:ext xmlns:c16="http://schemas.microsoft.com/office/drawing/2014/chart" uri="{C3380CC4-5D6E-409C-BE32-E72D297353CC}">
              <c16:uniqueId val="{00000001-F0E1-2C4D-B0DD-D75AC1F3D38C}"/>
            </c:ext>
          </c:extLst>
        </c:ser>
        <c:dLbls>
          <c:showLegendKey val="0"/>
          <c:showVal val="0"/>
          <c:showCatName val="0"/>
          <c:showSerName val="0"/>
          <c:showPercent val="0"/>
          <c:showBubbleSize val="0"/>
        </c:dLbls>
        <c:gapWidth val="150"/>
        <c:axId val="132557824"/>
        <c:axId val="132461056"/>
      </c:barChart>
      <c:catAx>
        <c:axId val="132557824"/>
        <c:scaling>
          <c:orientation val="minMax"/>
        </c:scaling>
        <c:delete val="0"/>
        <c:axPos val="b"/>
        <c:numFmt formatCode="General" sourceLinked="0"/>
        <c:majorTickMark val="out"/>
        <c:minorTickMark val="none"/>
        <c:tickLblPos val="nextTo"/>
        <c:txPr>
          <a:bodyPr/>
          <a:lstStyle/>
          <a:p>
            <a:pPr>
              <a:defRPr sz="1800"/>
            </a:pPr>
            <a:endParaRPr lang="en-US"/>
          </a:p>
        </c:txPr>
        <c:crossAx val="132461056"/>
        <c:crosses val="autoZero"/>
        <c:auto val="1"/>
        <c:lblAlgn val="ctr"/>
        <c:lblOffset val="100"/>
        <c:noMultiLvlLbl val="0"/>
      </c:catAx>
      <c:valAx>
        <c:axId val="132461056"/>
        <c:scaling>
          <c:orientation val="minMax"/>
        </c:scaling>
        <c:delete val="0"/>
        <c:axPos val="l"/>
        <c:title>
          <c:tx>
            <c:rich>
              <a:bodyPr rot="-5400000" vert="horz"/>
              <a:lstStyle/>
              <a:p>
                <a:pPr>
                  <a:defRPr sz="1800"/>
                </a:pPr>
                <a:r>
                  <a:rPr lang="en-US" sz="1800"/>
                  <a:t>Willingness to Pay for Energy Efficient Dishwasher</a:t>
                </a:r>
              </a:p>
            </c:rich>
          </c:tx>
          <c:overlay val="0"/>
        </c:title>
        <c:numFmt formatCode="&quot;$&quot;#,##0" sourceLinked="1"/>
        <c:majorTickMark val="out"/>
        <c:minorTickMark val="none"/>
        <c:tickLblPos val="nextTo"/>
        <c:txPr>
          <a:bodyPr/>
          <a:lstStyle/>
          <a:p>
            <a:pPr>
              <a:defRPr sz="1800"/>
            </a:pPr>
            <a:endParaRPr lang="en-US"/>
          </a:p>
        </c:txPr>
        <c:crossAx val="132557824"/>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Sheet3!$B$3</c:f>
              <c:strCache>
                <c:ptCount val="1"/>
                <c:pt idx="0">
                  <c:v>Money</c:v>
                </c:pt>
              </c:strCache>
            </c:strRef>
          </c:tx>
          <c:spPr>
            <a:solidFill>
              <a:srgbClr val="00B0F0"/>
            </a:solidFill>
          </c:spPr>
          <c:invertIfNegative val="0"/>
          <c:errBars>
            <c:errBarType val="both"/>
            <c:errValType val="cust"/>
            <c:noEndCap val="0"/>
            <c:plus>
              <c:numRef>
                <c:f>Sheet3!$G$3:$H$3</c:f>
                <c:numCache>
                  <c:formatCode>General</c:formatCode>
                  <c:ptCount val="2"/>
                  <c:pt idx="0">
                    <c:v>7.5</c:v>
                  </c:pt>
                  <c:pt idx="1">
                    <c:v>8.44</c:v>
                  </c:pt>
                </c:numCache>
              </c:numRef>
            </c:plus>
            <c:minus>
              <c:numRef>
                <c:f>Sheet3!$G$3:$H$3</c:f>
                <c:numCache>
                  <c:formatCode>General</c:formatCode>
                  <c:ptCount val="2"/>
                  <c:pt idx="0">
                    <c:v>7.5</c:v>
                  </c:pt>
                  <c:pt idx="1">
                    <c:v>8.44</c:v>
                  </c:pt>
                </c:numCache>
              </c:numRef>
            </c:minus>
          </c:errBars>
          <c:cat>
            <c:strRef>
              <c:f>Sheet3!$C$2:$D$2</c:f>
              <c:strCache>
                <c:ptCount val="2"/>
                <c:pt idx="0">
                  <c:v>Cost</c:v>
                </c:pt>
                <c:pt idx="1">
                  <c:v>Saved</c:v>
                </c:pt>
              </c:strCache>
            </c:strRef>
          </c:cat>
          <c:val>
            <c:numRef>
              <c:f>Sheet3!$C$3:$D$3</c:f>
              <c:numCache>
                <c:formatCode>"$"#,##0</c:formatCode>
                <c:ptCount val="2"/>
                <c:pt idx="0">
                  <c:v>738.25</c:v>
                </c:pt>
                <c:pt idx="1">
                  <c:v>691.81</c:v>
                </c:pt>
              </c:numCache>
            </c:numRef>
          </c:val>
          <c:extLst>
            <c:ext xmlns:c16="http://schemas.microsoft.com/office/drawing/2014/chart" uri="{C3380CC4-5D6E-409C-BE32-E72D297353CC}">
              <c16:uniqueId val="{00000000-2F47-AD45-B48E-E00EF314A770}"/>
            </c:ext>
          </c:extLst>
        </c:ser>
        <c:ser>
          <c:idx val="1"/>
          <c:order val="1"/>
          <c:tx>
            <c:strRef>
              <c:f>Sheet3!$B$4</c:f>
              <c:strCache>
                <c:ptCount val="1"/>
                <c:pt idx="0">
                  <c:v>Energy</c:v>
                </c:pt>
              </c:strCache>
            </c:strRef>
          </c:tx>
          <c:spPr>
            <a:solidFill>
              <a:srgbClr val="00B050"/>
            </a:solidFill>
          </c:spPr>
          <c:invertIfNegative val="0"/>
          <c:errBars>
            <c:errBarType val="both"/>
            <c:errValType val="cust"/>
            <c:noEndCap val="0"/>
            <c:plus>
              <c:numRef>
                <c:f>Sheet3!$G$4:$H$4</c:f>
                <c:numCache>
                  <c:formatCode>General</c:formatCode>
                  <c:ptCount val="2"/>
                  <c:pt idx="0">
                    <c:v>8.58</c:v>
                  </c:pt>
                  <c:pt idx="1">
                    <c:v>8</c:v>
                  </c:pt>
                </c:numCache>
              </c:numRef>
            </c:plus>
            <c:minus>
              <c:numRef>
                <c:f>Sheet3!$G$4:$H$4</c:f>
                <c:numCache>
                  <c:formatCode>General</c:formatCode>
                  <c:ptCount val="2"/>
                  <c:pt idx="0">
                    <c:v>8.58</c:v>
                  </c:pt>
                  <c:pt idx="1">
                    <c:v>8</c:v>
                  </c:pt>
                </c:numCache>
              </c:numRef>
            </c:minus>
          </c:errBars>
          <c:cat>
            <c:strRef>
              <c:f>Sheet3!$C$2:$D$2</c:f>
              <c:strCache>
                <c:ptCount val="2"/>
                <c:pt idx="0">
                  <c:v>Cost</c:v>
                </c:pt>
                <c:pt idx="1">
                  <c:v>Saved</c:v>
                </c:pt>
              </c:strCache>
            </c:strRef>
          </c:cat>
          <c:val>
            <c:numRef>
              <c:f>Sheet3!$C$4:$D$4</c:f>
              <c:numCache>
                <c:formatCode>"$"#,##0</c:formatCode>
                <c:ptCount val="2"/>
                <c:pt idx="0">
                  <c:v>692.78</c:v>
                </c:pt>
                <c:pt idx="1">
                  <c:v>683.97</c:v>
                </c:pt>
              </c:numCache>
            </c:numRef>
          </c:val>
          <c:extLst>
            <c:ext xmlns:c16="http://schemas.microsoft.com/office/drawing/2014/chart" uri="{C3380CC4-5D6E-409C-BE32-E72D297353CC}">
              <c16:uniqueId val="{00000001-2F47-AD45-B48E-E00EF314A770}"/>
            </c:ext>
          </c:extLst>
        </c:ser>
        <c:dLbls>
          <c:showLegendKey val="0"/>
          <c:showVal val="0"/>
          <c:showCatName val="0"/>
          <c:showSerName val="0"/>
          <c:showPercent val="0"/>
          <c:showBubbleSize val="0"/>
        </c:dLbls>
        <c:gapWidth val="150"/>
        <c:axId val="132732416"/>
        <c:axId val="132463360"/>
      </c:barChart>
      <c:catAx>
        <c:axId val="132732416"/>
        <c:scaling>
          <c:orientation val="minMax"/>
        </c:scaling>
        <c:delete val="0"/>
        <c:axPos val="b"/>
        <c:numFmt formatCode="General" sourceLinked="0"/>
        <c:majorTickMark val="out"/>
        <c:minorTickMark val="none"/>
        <c:tickLblPos val="nextTo"/>
        <c:txPr>
          <a:bodyPr/>
          <a:lstStyle/>
          <a:p>
            <a:pPr>
              <a:defRPr sz="1800"/>
            </a:pPr>
            <a:endParaRPr lang="en-US"/>
          </a:p>
        </c:txPr>
        <c:crossAx val="132463360"/>
        <c:crosses val="autoZero"/>
        <c:auto val="1"/>
        <c:lblAlgn val="ctr"/>
        <c:lblOffset val="100"/>
        <c:noMultiLvlLbl val="0"/>
      </c:catAx>
      <c:valAx>
        <c:axId val="132463360"/>
        <c:scaling>
          <c:orientation val="minMax"/>
        </c:scaling>
        <c:delete val="0"/>
        <c:axPos val="l"/>
        <c:title>
          <c:tx>
            <c:rich>
              <a:bodyPr rot="-5400000" vert="horz"/>
              <a:lstStyle/>
              <a:p>
                <a:pPr>
                  <a:defRPr sz="1800"/>
                </a:pPr>
                <a:r>
                  <a:rPr lang="en-US" sz="1800"/>
                  <a:t>Willingness to Pay for Energy Efficient Dishwasher</a:t>
                </a:r>
              </a:p>
            </c:rich>
          </c:tx>
          <c:overlay val="0"/>
        </c:title>
        <c:numFmt formatCode="&quot;$&quot;#,##0" sourceLinked="1"/>
        <c:majorTickMark val="out"/>
        <c:minorTickMark val="none"/>
        <c:tickLblPos val="nextTo"/>
        <c:txPr>
          <a:bodyPr/>
          <a:lstStyle/>
          <a:p>
            <a:pPr>
              <a:defRPr sz="1800"/>
            </a:pPr>
            <a:endParaRPr lang="en-US"/>
          </a:p>
        </c:txPr>
        <c:crossAx val="132732416"/>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Images from unsplash.com</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Discount rates reduced from around 400% to around 250%</a:t>
            </a:r>
            <a:endParaRPr/>
          </a:p>
        </p:txBody>
      </p:sp>
      <p:sp>
        <p:nvSpPr>
          <p:cNvPr id="169" name="Google Shape;16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*Study conducted by Julia Langdon and Cathryn Rebak*</a:t>
            </a:r>
            <a:endParaRPr sz="1200"/>
          </a:p>
          <a:p>
            <a:pPr indent="0" lvl="0" marL="0" rtl="0" algn="l">
              <a:spcBef>
                <a:spcPts val="0"/>
              </a:spcBef>
              <a:spcAft>
                <a:spcPts val="0"/>
              </a:spcAft>
              <a:buNone/>
            </a:pPr>
            <a:r>
              <a:t/>
            </a:r>
            <a:endParaRPr/>
          </a:p>
          <a:p>
            <a:pPr indent="0" lvl="0" marL="0" rtl="0" algn="l">
              <a:spcBef>
                <a:spcPts val="0"/>
              </a:spcBef>
              <a:spcAft>
                <a:spcPts val="0"/>
              </a:spcAft>
              <a:buNone/>
            </a:pPr>
            <a:r>
              <a:rPr lang="en-US"/>
              <a:t>LL zero and hidden zero questions are answered the same way, leading to the same choices.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SS zero and Explicit zero questions are also answered the same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Hidden/LL zero differ from Later/Explicit zero.</a:t>
            </a:r>
            <a:endParaRPr/>
          </a:p>
        </p:txBody>
      </p:sp>
      <p:sp>
        <p:nvSpPr>
          <p:cNvPr id="290" name="Google Shape;290;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Image from unsplash.com</a:t>
            </a:r>
            <a:endParaRPr/>
          </a:p>
          <a:p>
            <a:pPr indent="0" lvl="0" marL="0" rtl="0" algn="l">
              <a:spcBef>
                <a:spcPts val="0"/>
              </a:spcBef>
              <a:spcAft>
                <a:spcPts val="0"/>
              </a:spcAft>
              <a:buNone/>
            </a:pPr>
            <a:r>
              <a:rPr lang="en-US"/>
              <a:t>Consumer decision making concerns opportunity costs.   People seek to attain the best possible distribution of their scarce resources.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Patience is the willingness to forego earlier opportunities to attain larger but later 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Choosing between TV now, and Pension plan some years hence.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choices have this nature, because by definition taking something means giving up something else.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making the choice of the TV you might not give sufficient weight to the future pension plan, and when making the pension plan choice you might not give sufficient weight to the TV.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Suppose that I nudge you by reminding you what you give up if you take the future pension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by reminding you what you give up by taking the TV.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pension plan nudge should make the pension seem worse (or equivalently make the TV seem better).   The TV nudge has a corresponding effect on the TV.</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ultimate result is indeterminate.  So what will happen?</a:t>
            </a:r>
            <a:endParaRPr/>
          </a:p>
          <a:p>
            <a:pPr indent="0" lvl="0" marL="0" rtl="0" algn="l">
              <a:spcBef>
                <a:spcPts val="0"/>
              </a:spcBef>
              <a:spcAft>
                <a:spcPts val="0"/>
              </a:spcAft>
              <a:buNone/>
            </a:pPr>
            <a:r>
              <a:t/>
            </a:r>
            <a:endParaRPr/>
          </a:p>
        </p:txBody>
      </p:sp>
      <p:sp>
        <p:nvSpPr>
          <p:cNvPr id="113" name="Google Shape;11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7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7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7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6"/>
          <p:cNvSpPr/>
          <p:nvPr>
            <p:ph idx="2" type="pic"/>
          </p:nvPr>
        </p:nvSpPr>
        <p:spPr>
          <a:xfrm>
            <a:off x="1792288" y="612775"/>
            <a:ext cx="5486400" cy="4114800"/>
          </a:xfrm>
          <a:prstGeom prst="rect">
            <a:avLst/>
          </a:prstGeom>
          <a:noFill/>
          <a:ln>
            <a:noFill/>
          </a:ln>
        </p:spPr>
      </p:sp>
      <p:sp>
        <p:nvSpPr>
          <p:cNvPr id="68" name="Google Shape;68;p7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vmlDrawing" Target="../drawings/vmlDrawing1.vml"/><Relationship Id="rId4" Type="http://schemas.openxmlformats.org/officeDocument/2006/relationships/package" Target="../embeddings/Microsoft_Excel_Sheet1.xlsx"/><Relationship Id="rId5" Type="http://schemas.openxmlformats.org/officeDocument/2006/relationships/package" Target="../embeddings/Microsoft_Excel_Sheet1.xlsx"/><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3.jpg"/><Relationship Id="rId4" Type="http://schemas.openxmlformats.org/officeDocument/2006/relationships/image" Target="../media/image14.jpg"/><Relationship Id="rId5"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4.jpg"/><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4.jpg"/><Relationship Id="rId4" Type="http://schemas.openxmlformats.org/officeDocument/2006/relationships/image" Target="../media/image2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hart" Target="../charts/char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chart" Target="../charts/char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6.png"/><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chart" Target="../charts/char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chart" Target="../charts/char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1.jpg"/><Relationship Id="rId4" Type="http://schemas.openxmlformats.org/officeDocument/2006/relationships/image" Target="../media/image2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chart" Target="../charts/char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83568" y="2132856"/>
            <a:ext cx="7772400" cy="147002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sz="5300"/>
              <a:t>The Value of Nothing: </a:t>
            </a:r>
            <a:br>
              <a:rPr lang="en-US"/>
            </a:br>
            <a:r>
              <a:rPr lang="en-US"/>
              <a:t>How Patience is Increased by Making Later Opportunity Costs Salient</a:t>
            </a:r>
            <a:endParaRPr/>
          </a:p>
        </p:txBody>
      </p:sp>
      <p:sp>
        <p:nvSpPr>
          <p:cNvPr id="90" name="Google Shape;90;p1"/>
          <p:cNvSpPr txBox="1"/>
          <p:nvPr>
            <p:ph idx="1" type="subTitle"/>
          </p:nvPr>
        </p:nvSpPr>
        <p:spPr>
          <a:xfrm>
            <a:off x="1187624" y="4941168"/>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en-US">
                <a:solidFill>
                  <a:schemeClr val="dk1"/>
                </a:solidFill>
              </a:rPr>
              <a:t>David J. Hardisty</a:t>
            </a:r>
            <a:endParaRPr/>
          </a:p>
          <a:p>
            <a:pPr indent="0" lvl="0" marL="0" rtl="0" algn="ctr">
              <a:spcBef>
                <a:spcPts val="640"/>
              </a:spcBef>
              <a:spcAft>
                <a:spcPts val="0"/>
              </a:spcAft>
              <a:buClr>
                <a:schemeClr val="dk1"/>
              </a:buClr>
              <a:buSzPts val="3200"/>
              <a:buNone/>
            </a:pPr>
            <a:r>
              <a:rPr lang="en-US">
                <a:solidFill>
                  <a:schemeClr val="dk1"/>
                </a:solidFill>
              </a:rPr>
              <a:t>UBC-UW Conference 2014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a:t>
            </a:r>
            <a:endParaRPr/>
          </a:p>
        </p:txBody>
      </p:sp>
      <p:sp>
        <p:nvSpPr>
          <p:cNvPr id="172" name="Google Shape;172;p10"/>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73" name="Google Shape;173;p10"/>
          <p:cNvGraphicFramePr/>
          <p:nvPr/>
        </p:nvGraphicFramePr>
        <p:xfrm>
          <a:off x="539552" y="1382457"/>
          <a:ext cx="8208912" cy="5425903"/>
        </p:xfrm>
        <a:graphic>
          <a:graphicData uri="http://schemas.openxmlformats.org/presentationml/2006/ole">
            <mc:AlternateContent>
              <mc:Choice Requires="v">
                <p:oleObj r:id="rId4" imgH="5425903" imgW="8208912" progId="Excel.Sheet.12" spid="_x0000_s1">
                  <p:embed/>
                </p:oleObj>
              </mc:Choice>
              <mc:Fallback>
                <p:oleObj r:id="rId5" imgH="5425903" imgW="8208912" progId="Excel.Sheet.12">
                  <p:embed/>
                  <p:pic>
                    <p:nvPicPr>
                      <p:cNvPr id="173" name="Google Shape;173;p10"/>
                      <p:cNvPicPr preferRelativeResize="0"/>
                      <p:nvPr/>
                    </p:nvPicPr>
                    <p:blipFill rotWithShape="1">
                      <a:blip r:embed="rId6">
                        <a:alphaModFix/>
                      </a:blip>
                      <a:srcRect b="0" l="0" r="0" t="0"/>
                      <a:stretch/>
                    </p:blipFill>
                    <p:spPr>
                      <a:xfrm>
                        <a:off x="539552" y="1382457"/>
                        <a:ext cx="8208912" cy="5425903"/>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a:t>
            </a:r>
            <a:endParaRPr/>
          </a:p>
        </p:txBody>
      </p:sp>
      <p:sp>
        <p:nvSpPr>
          <p:cNvPr id="180" name="Google Shape;180;p11"/>
          <p:cNvSpPr txBox="1"/>
          <p:nvPr>
            <p:ph idx="1" type="body"/>
          </p:nvPr>
        </p:nvSpPr>
        <p:spPr>
          <a:xfrm>
            <a:off x="0" y="1600201"/>
            <a:ext cx="4495800" cy="326896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Hidden zero:</a:t>
            </a:r>
            <a:br>
              <a:rPr lang="en-US" sz="2400"/>
            </a:br>
            <a:r>
              <a:rPr b="1" lang="en-US" sz="2400"/>
              <a:t>$5.50 now</a:t>
            </a:r>
            <a:br>
              <a:rPr b="1" lang="en-US" sz="2400">
                <a:solidFill>
                  <a:srgbClr val="FF0000"/>
                </a:solidFill>
              </a:rPr>
            </a:br>
            <a:r>
              <a:rPr b="1" lang="en-US" sz="2400"/>
              <a:t>OR </a:t>
            </a:r>
            <a:br>
              <a:rPr b="1" lang="en-US" sz="2400">
                <a:solidFill>
                  <a:srgbClr val="FF0000"/>
                </a:solidFill>
              </a:rPr>
            </a:br>
            <a:r>
              <a:rPr b="1" lang="en-US" sz="2400"/>
              <a:t>$7.50 in 61 days</a:t>
            </a:r>
            <a:endParaRPr sz="2400"/>
          </a:p>
          <a:p>
            <a:pPr indent="-342900" lvl="0" marL="342900" rtl="0" algn="l">
              <a:spcBef>
                <a:spcPts val="480"/>
              </a:spcBef>
              <a:spcAft>
                <a:spcPts val="0"/>
              </a:spcAft>
              <a:buClr>
                <a:schemeClr val="dk1"/>
              </a:buClr>
              <a:buSzPts val="2400"/>
              <a:buChar char="•"/>
            </a:pPr>
            <a:r>
              <a:rPr lang="en-US" sz="2400"/>
              <a:t>LL zero: </a:t>
            </a:r>
            <a:br>
              <a:rPr lang="en-US" sz="2400"/>
            </a:br>
            <a:r>
              <a:rPr b="1" lang="en-US" sz="2400"/>
              <a:t>$5.50 now</a:t>
            </a:r>
            <a:br>
              <a:rPr b="1" lang="en-US" sz="2400">
                <a:solidFill>
                  <a:srgbClr val="FF0000"/>
                </a:solidFill>
              </a:rPr>
            </a:br>
            <a:r>
              <a:rPr b="1" lang="en-US" sz="2400"/>
              <a:t>OR </a:t>
            </a:r>
            <a:br>
              <a:rPr b="1" lang="en-US" sz="2400"/>
            </a:br>
            <a:r>
              <a:rPr b="1" lang="en-US" sz="2400"/>
              <a:t>$0 in now and $7.50 in 61 days</a:t>
            </a:r>
            <a:endParaRPr sz="2400"/>
          </a:p>
          <a:p>
            <a:pPr indent="-165100" lvl="0" marL="342900" rtl="0" algn="l">
              <a:spcBef>
                <a:spcPts val="560"/>
              </a:spcBef>
              <a:spcAft>
                <a:spcPts val="0"/>
              </a:spcAft>
              <a:buClr>
                <a:schemeClr val="dk1"/>
              </a:buClr>
              <a:buSzPts val="2800"/>
              <a:buNone/>
            </a:pPr>
            <a:r>
              <a:t/>
            </a:r>
            <a:endParaRPr/>
          </a:p>
        </p:txBody>
      </p:sp>
      <p:sp>
        <p:nvSpPr>
          <p:cNvPr id="181" name="Google Shape;181;p11"/>
          <p:cNvSpPr txBox="1"/>
          <p:nvPr>
            <p:ph idx="2" type="body"/>
          </p:nvPr>
        </p:nvSpPr>
        <p:spPr>
          <a:xfrm>
            <a:off x="4499992" y="1600201"/>
            <a:ext cx="4536504" cy="326896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SS zero: </a:t>
            </a:r>
            <a:br>
              <a:rPr lang="en-US" sz="2400"/>
            </a:br>
            <a:r>
              <a:rPr b="1" lang="en-US" sz="2400"/>
              <a:t>$5.50 now and $0 in 61 days </a:t>
            </a:r>
            <a:br>
              <a:rPr b="1" lang="en-US" sz="2400"/>
            </a:br>
            <a:r>
              <a:rPr b="1" lang="en-US" sz="2400"/>
              <a:t>OR </a:t>
            </a:r>
            <a:br>
              <a:rPr b="1" lang="en-US" sz="2400"/>
            </a:br>
            <a:r>
              <a:rPr b="1" lang="en-US" sz="2400"/>
              <a:t>$7.50 in 61 days</a:t>
            </a:r>
            <a:endParaRPr sz="2400"/>
          </a:p>
          <a:p>
            <a:pPr indent="-342900" lvl="0" marL="342900" rtl="0" algn="l">
              <a:spcBef>
                <a:spcPts val="480"/>
              </a:spcBef>
              <a:spcAft>
                <a:spcPts val="0"/>
              </a:spcAft>
              <a:buClr>
                <a:schemeClr val="dk1"/>
              </a:buClr>
              <a:buSzPts val="2400"/>
              <a:buChar char="•"/>
            </a:pPr>
            <a:r>
              <a:rPr lang="en-US" sz="2400"/>
              <a:t>Explicit zero (both LL and SS):</a:t>
            </a:r>
            <a:br>
              <a:rPr lang="en-US" sz="2400"/>
            </a:br>
            <a:r>
              <a:rPr b="1" lang="en-US" sz="2400"/>
              <a:t>$5.50 now and $0 in 61 days </a:t>
            </a:r>
            <a:br>
              <a:rPr b="1" lang="en-US" sz="2400"/>
            </a:br>
            <a:r>
              <a:rPr b="1" lang="en-US" sz="2400"/>
              <a:t>OR </a:t>
            </a:r>
            <a:br>
              <a:rPr b="1" lang="en-US" sz="2400"/>
            </a:br>
            <a:r>
              <a:rPr b="1" lang="en-US" sz="2400"/>
              <a:t>$0 in now and $7.50 in 61 days</a:t>
            </a:r>
            <a:r>
              <a:rPr lang="en-US" sz="2400"/>
              <a:t> </a:t>
            </a:r>
            <a:endParaRPr/>
          </a:p>
          <a:p>
            <a:pPr indent="-165100" lvl="0" marL="342900" rtl="0" algn="l">
              <a:spcBef>
                <a:spcPts val="560"/>
              </a:spcBef>
              <a:spcAft>
                <a:spcPts val="0"/>
              </a:spcAft>
              <a:buClr>
                <a:schemeClr val="dk1"/>
              </a:buClr>
              <a:buSzPts val="2800"/>
              <a:buNone/>
            </a:pPr>
            <a:r>
              <a:t/>
            </a:r>
            <a:endParaRPr/>
          </a:p>
        </p:txBody>
      </p:sp>
      <p:sp>
        <p:nvSpPr>
          <p:cNvPr id="182" name="Google Shape;182;p11"/>
          <p:cNvSpPr txBox="1"/>
          <p:nvPr/>
        </p:nvSpPr>
        <p:spPr>
          <a:xfrm>
            <a:off x="179512" y="6165304"/>
            <a:ext cx="67131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Sequences? Comparison? Opportunity cost?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421196"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Conditions</a:t>
            </a:r>
            <a:endParaRPr/>
          </a:p>
        </p:txBody>
      </p:sp>
      <p:sp>
        <p:nvSpPr>
          <p:cNvPr id="188" name="Google Shape;188;p12"/>
          <p:cNvSpPr txBox="1"/>
          <p:nvPr>
            <p:ph idx="1" type="body"/>
          </p:nvPr>
        </p:nvSpPr>
        <p:spPr>
          <a:xfrm>
            <a:off x="107504" y="908720"/>
            <a:ext cx="8856984" cy="576064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Middle zero: </a:t>
            </a:r>
            <a:br>
              <a:rPr lang="en-US"/>
            </a:br>
            <a:r>
              <a:rPr b="1" lang="en-US" sz="3000"/>
              <a:t>$5.50 now </a:t>
            </a:r>
            <a:r>
              <a:rPr b="1" lang="en-US" sz="3000">
                <a:solidFill>
                  <a:srgbClr val="FF0000"/>
                </a:solidFill>
              </a:rPr>
              <a:t>and $0 in 30 days </a:t>
            </a:r>
            <a:br>
              <a:rPr b="1" lang="en-US" sz="3000">
                <a:solidFill>
                  <a:srgbClr val="FF0000"/>
                </a:solidFill>
              </a:rPr>
            </a:br>
            <a:r>
              <a:rPr b="1" lang="en-US" sz="3000"/>
              <a:t>OR </a:t>
            </a:r>
            <a:br>
              <a:rPr b="1" lang="en-US" sz="3000">
                <a:solidFill>
                  <a:srgbClr val="FF0000"/>
                </a:solidFill>
              </a:rPr>
            </a:br>
            <a:r>
              <a:rPr b="1" lang="en-US" sz="3000">
                <a:solidFill>
                  <a:srgbClr val="FF0000"/>
                </a:solidFill>
              </a:rPr>
              <a:t>$0 in 30 days and </a:t>
            </a:r>
            <a:r>
              <a:rPr b="1" lang="en-US" sz="3000"/>
              <a:t>$7.50 in 61 days</a:t>
            </a:r>
            <a:endParaRPr b="1"/>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3"/>
          <p:cNvPicPr preferRelativeResize="0"/>
          <p:nvPr/>
        </p:nvPicPr>
        <p:blipFill rotWithShape="1">
          <a:blip r:embed="rId3">
            <a:alphaModFix/>
          </a:blip>
          <a:srcRect b="0" l="0" r="0" t="0"/>
          <a:stretch/>
        </p:blipFill>
        <p:spPr>
          <a:xfrm>
            <a:off x="-108520" y="1306304"/>
            <a:ext cx="6624736" cy="5409685"/>
          </a:xfrm>
          <a:prstGeom prst="rect">
            <a:avLst/>
          </a:prstGeom>
          <a:noFill/>
          <a:ln>
            <a:noFill/>
          </a:ln>
        </p:spPr>
      </p:pic>
      <p:sp>
        <p:nvSpPr>
          <p:cNvPr id="194" name="Google Shape;19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a:t>
            </a:r>
            <a:endParaRPr/>
          </a:p>
        </p:txBody>
      </p:sp>
      <p:sp>
        <p:nvSpPr>
          <p:cNvPr id="195" name="Google Shape;195;p13"/>
          <p:cNvSpPr txBox="1"/>
          <p:nvPr/>
        </p:nvSpPr>
        <p:spPr>
          <a:xfrm>
            <a:off x="6753100" y="2639095"/>
            <a:ext cx="229124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NO</a:t>
            </a:r>
            <a:r>
              <a:rPr lang="en-US" sz="2400">
                <a:solidFill>
                  <a:schemeClr val="dk1"/>
                </a:solidFill>
                <a:latin typeface="Calibri"/>
                <a:ea typeface="Calibri"/>
                <a:cs typeface="Calibri"/>
                <a:sym typeface="Calibri"/>
              </a:rPr>
              <a:t> effect of Middle zero</a:t>
            </a:r>
            <a:endParaRPr/>
          </a:p>
        </p:txBody>
      </p:sp>
      <p:sp>
        <p:nvSpPr>
          <p:cNvPr id="196" name="Google Shape;196;p13"/>
          <p:cNvSpPr txBox="1"/>
          <p:nvPr/>
        </p:nvSpPr>
        <p:spPr>
          <a:xfrm>
            <a:off x="6772734" y="1306305"/>
            <a:ext cx="23712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NO</a:t>
            </a:r>
            <a:r>
              <a:rPr lang="en-US" sz="2400">
                <a:solidFill>
                  <a:schemeClr val="dk1"/>
                </a:solidFill>
                <a:latin typeface="Calibri"/>
                <a:ea typeface="Calibri"/>
                <a:cs typeface="Calibri"/>
                <a:sym typeface="Calibri"/>
              </a:rPr>
              <a:t> effect of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LL zero</a:t>
            </a:r>
            <a:endParaRPr/>
          </a:p>
        </p:txBody>
      </p:sp>
      <p:sp>
        <p:nvSpPr>
          <p:cNvPr id="197" name="Google Shape;197;p13"/>
          <p:cNvSpPr txBox="1"/>
          <p:nvPr/>
        </p:nvSpPr>
        <p:spPr>
          <a:xfrm>
            <a:off x="1505248" y="4383165"/>
            <a:ext cx="8564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Hid-</a:t>
            </a:r>
            <a:endParaRPr/>
          </a:p>
          <a:p>
            <a:pPr indent="0" lvl="0" marL="0" marR="0" rtl="0" algn="ctr">
              <a:spcBef>
                <a:spcPts val="0"/>
              </a:spcBef>
              <a:spcAft>
                <a:spcPts val="0"/>
              </a:spcAft>
              <a:buNone/>
            </a:pPr>
            <a:r>
              <a:rPr b="1" lang="en-US" sz="1600">
                <a:solidFill>
                  <a:schemeClr val="lt1"/>
                </a:solidFill>
                <a:latin typeface="Calibri"/>
                <a:ea typeface="Calibri"/>
                <a:cs typeface="Calibri"/>
                <a:sym typeface="Calibri"/>
              </a:rPr>
              <a:t>den</a:t>
            </a:r>
            <a:endParaRPr/>
          </a:p>
        </p:txBody>
      </p:sp>
      <p:sp>
        <p:nvSpPr>
          <p:cNvPr id="198" name="Google Shape;198;p13"/>
          <p:cNvSpPr txBox="1"/>
          <p:nvPr/>
        </p:nvSpPr>
        <p:spPr>
          <a:xfrm>
            <a:off x="2106879" y="4976382"/>
            <a:ext cx="68807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LL zero</a:t>
            </a:r>
            <a:endParaRPr/>
          </a:p>
        </p:txBody>
      </p:sp>
      <p:sp>
        <p:nvSpPr>
          <p:cNvPr id="199" name="Google Shape;199;p13"/>
          <p:cNvSpPr txBox="1"/>
          <p:nvPr/>
        </p:nvSpPr>
        <p:spPr>
          <a:xfrm>
            <a:off x="3265159" y="3798390"/>
            <a:ext cx="63410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SS zero</a:t>
            </a:r>
            <a:endParaRPr/>
          </a:p>
        </p:txBody>
      </p:sp>
      <p:sp>
        <p:nvSpPr>
          <p:cNvPr id="200" name="Google Shape;200;p13"/>
          <p:cNvSpPr/>
          <p:nvPr/>
        </p:nvSpPr>
        <p:spPr>
          <a:xfrm>
            <a:off x="1933486" y="1844824"/>
            <a:ext cx="1414377" cy="7920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3"/>
          <p:cNvSpPr txBox="1"/>
          <p:nvPr/>
        </p:nvSpPr>
        <p:spPr>
          <a:xfrm>
            <a:off x="3817342" y="4380392"/>
            <a:ext cx="6376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Ex-plicit</a:t>
            </a:r>
            <a:endParaRPr b="1" sz="1600">
              <a:solidFill>
                <a:schemeClr val="lt1"/>
              </a:solidFill>
              <a:latin typeface="Calibri"/>
              <a:ea typeface="Calibri"/>
              <a:cs typeface="Calibri"/>
              <a:sym typeface="Calibri"/>
            </a:endParaRPr>
          </a:p>
        </p:txBody>
      </p:sp>
      <p:sp>
        <p:nvSpPr>
          <p:cNvPr id="202" name="Google Shape;202;p13"/>
          <p:cNvSpPr txBox="1"/>
          <p:nvPr/>
        </p:nvSpPr>
        <p:spPr>
          <a:xfrm>
            <a:off x="3129673" y="1520887"/>
            <a:ext cx="1833844" cy="83099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SS zero does </a:t>
            </a:r>
            <a:r>
              <a:rPr b="1" lang="en-US" sz="2400">
                <a:solidFill>
                  <a:srgbClr val="FF0000"/>
                </a:solidFill>
                <a:latin typeface="Calibri"/>
                <a:ea typeface="Calibri"/>
                <a:cs typeface="Calibri"/>
                <a:sym typeface="Calibri"/>
              </a:rPr>
              <a:t>all</a:t>
            </a:r>
            <a:r>
              <a:rPr lang="en-US" sz="2400">
                <a:solidFill>
                  <a:schemeClr val="dk1"/>
                </a:solidFill>
                <a:latin typeface="Calibri"/>
                <a:ea typeface="Calibri"/>
                <a:cs typeface="Calibri"/>
                <a:sym typeface="Calibri"/>
              </a:rPr>
              <a:t> the work.</a:t>
            </a:r>
            <a:endParaRPr/>
          </a:p>
        </p:txBody>
      </p:sp>
      <p:sp>
        <p:nvSpPr>
          <p:cNvPr id="203" name="Google Shape;203;p13"/>
          <p:cNvSpPr/>
          <p:nvPr/>
        </p:nvSpPr>
        <p:spPr>
          <a:xfrm>
            <a:off x="1704570" y="6353450"/>
            <a:ext cx="936104" cy="2626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3"/>
          <p:cNvSpPr/>
          <p:nvPr/>
        </p:nvSpPr>
        <p:spPr>
          <a:xfrm>
            <a:off x="5076056" y="6381328"/>
            <a:ext cx="936104" cy="2626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3"/>
          <p:cNvSpPr/>
          <p:nvPr/>
        </p:nvSpPr>
        <p:spPr>
          <a:xfrm>
            <a:off x="3419872" y="6381328"/>
            <a:ext cx="936104" cy="2626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3"/>
          <p:cNvSpPr txBox="1"/>
          <p:nvPr/>
        </p:nvSpPr>
        <p:spPr>
          <a:xfrm>
            <a:off x="4900072" y="4643766"/>
            <a:ext cx="6376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Middle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Preliminary interpretation</a:t>
            </a:r>
            <a:endParaRPr/>
          </a:p>
        </p:txBody>
      </p:sp>
      <p:sp>
        <p:nvSpPr>
          <p:cNvPr id="212" name="Google Shape;212;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Reminding people that if they wait they won’t get something now has no effect – </a:t>
            </a:r>
            <a:r>
              <a:rPr b="1" lang="en-US">
                <a:solidFill>
                  <a:srgbClr val="FF0000"/>
                </a:solidFill>
              </a:rPr>
              <a:t>they already know this.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But reminding them that if they don’t wait they won’t get something later – </a:t>
            </a:r>
            <a:r>
              <a:rPr b="1" lang="en-US">
                <a:solidFill>
                  <a:srgbClr val="FF0000"/>
                </a:solidFill>
              </a:rPr>
              <a:t>that is not so obvious.</a:t>
            </a:r>
            <a:endParaRPr/>
          </a:p>
        </p:txBody>
      </p:sp>
      <p:pic>
        <p:nvPicPr>
          <p:cNvPr descr="http://ecx.images-amazon.com/images/I/81NuajYyDML._SL1500_.jpg" id="213" name="Google Shape;213;p14"/>
          <p:cNvPicPr preferRelativeResize="0"/>
          <p:nvPr/>
        </p:nvPicPr>
        <p:blipFill rotWithShape="1">
          <a:blip r:embed="rId3">
            <a:alphaModFix/>
          </a:blip>
          <a:srcRect b="0" l="0" r="0" t="0"/>
          <a:stretch/>
        </p:blipFill>
        <p:spPr>
          <a:xfrm>
            <a:off x="1403648" y="5229200"/>
            <a:ext cx="1782198" cy="1188132"/>
          </a:xfrm>
          <a:prstGeom prst="rect">
            <a:avLst/>
          </a:prstGeom>
          <a:noFill/>
          <a:ln>
            <a:noFill/>
          </a:ln>
        </p:spPr>
      </p:pic>
      <p:pic>
        <p:nvPicPr>
          <p:cNvPr descr="http://www.mary-waring.co.uk/files/2013/04/retirement-savings_Tax-Credits.jpg" id="214" name="Google Shape;214;p14"/>
          <p:cNvPicPr preferRelativeResize="0"/>
          <p:nvPr/>
        </p:nvPicPr>
        <p:blipFill rotWithShape="1">
          <a:blip r:embed="rId4">
            <a:alphaModFix/>
          </a:blip>
          <a:srcRect b="0" l="0" r="0" t="0"/>
          <a:stretch/>
        </p:blipFill>
        <p:spPr>
          <a:xfrm>
            <a:off x="5888459" y="5229200"/>
            <a:ext cx="1399532" cy="12259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220" name="Google Shape;220;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Study 2: Magnitude</a:t>
            </a:r>
            <a:endParaRPr/>
          </a:p>
          <a:p>
            <a:pPr indent="0" lvl="0" marL="0" rtl="0" algn="l">
              <a:spcBef>
                <a:spcPts val="640"/>
              </a:spcBef>
              <a:spcAft>
                <a:spcPts val="0"/>
              </a:spcAft>
              <a:buClr>
                <a:schemeClr val="dk1"/>
              </a:buClr>
              <a:buSzPts val="3200"/>
              <a:buNone/>
            </a:pPr>
            <a:r>
              <a:rPr lang="en-US"/>
              <a:t>Study 3: “Now” effect</a:t>
            </a:r>
            <a:endParaRPr/>
          </a:p>
          <a:p>
            <a:pPr indent="0" lvl="0" marL="0" rtl="0" algn="l">
              <a:spcBef>
                <a:spcPts val="640"/>
              </a:spcBef>
              <a:spcAft>
                <a:spcPts val="0"/>
              </a:spcAft>
              <a:buClr>
                <a:schemeClr val="dk1"/>
              </a:buClr>
              <a:buSzPts val="3200"/>
              <a:buNone/>
            </a:pPr>
            <a:r>
              <a:rPr lang="en-US"/>
              <a:t>Study 4: Losses </a:t>
            </a:r>
            <a:endParaRPr/>
          </a:p>
          <a:p>
            <a:pPr indent="0" lvl="0" marL="0" rtl="0" algn="l">
              <a:spcBef>
                <a:spcPts val="640"/>
              </a:spcBef>
              <a:spcAft>
                <a:spcPts val="0"/>
              </a:spcAft>
              <a:buClr>
                <a:schemeClr val="dk1"/>
              </a:buClr>
              <a:buSzPts val="3200"/>
              <a:buNone/>
            </a:pPr>
            <a:r>
              <a:rPr lang="en-US"/>
              <a:t>Study 5a: Within subjects</a:t>
            </a:r>
            <a:endParaRPr/>
          </a:p>
          <a:p>
            <a:pPr indent="0" lvl="0" marL="0" rtl="0" algn="l">
              <a:spcBef>
                <a:spcPts val="640"/>
              </a:spcBef>
              <a:spcAft>
                <a:spcPts val="0"/>
              </a:spcAft>
              <a:buClr>
                <a:schemeClr val="dk1"/>
              </a:buClr>
              <a:buSzPts val="3200"/>
              <a:buNone/>
            </a:pPr>
            <a:r>
              <a:rPr lang="en-US"/>
              <a:t>Study 5b: Lay predictions</a:t>
            </a:r>
            <a:endParaRPr/>
          </a:p>
          <a:p>
            <a:pPr indent="0" lvl="0" marL="0" rtl="0" algn="l">
              <a:spcBef>
                <a:spcPts val="640"/>
              </a:spcBef>
              <a:spcAft>
                <a:spcPts val="0"/>
              </a:spcAft>
              <a:buClr>
                <a:schemeClr val="dk1"/>
              </a:buClr>
              <a:buSzPts val="3200"/>
              <a:buNone/>
            </a:pPr>
            <a:r>
              <a:rPr lang="en-US"/>
              <a:t>Study 6: Thought listings</a:t>
            </a:r>
            <a:endParaRPr/>
          </a:p>
          <a:p>
            <a:pPr indent="0" lvl="0" marL="0" rtl="0" algn="l">
              <a:spcBef>
                <a:spcPts val="640"/>
              </a:spcBef>
              <a:spcAft>
                <a:spcPts val="0"/>
              </a:spcAft>
              <a:buClr>
                <a:schemeClr val="dk1"/>
              </a:buClr>
              <a:buSzPts val="3200"/>
              <a:buNone/>
            </a:pPr>
            <a:r>
              <a:rPr lang="en-US"/>
              <a:t>Study 7: Implicit process measure (RTs) </a:t>
            </a:r>
            <a:endParaRPr/>
          </a:p>
          <a:p>
            <a:pPr indent="0" lvl="0" marL="0" rtl="0" algn="l">
              <a:spcBef>
                <a:spcPts val="640"/>
              </a:spcBef>
              <a:spcAft>
                <a:spcPts val="0"/>
              </a:spcAft>
              <a:buClr>
                <a:schemeClr val="dk1"/>
              </a:buClr>
              <a:buSzPts val="3200"/>
              <a:buNone/>
            </a:pPr>
            <a:r>
              <a:rPr lang="en-US"/>
              <a:t>Study 8: Real outcomes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Magnitude</a:t>
            </a:r>
            <a:endParaRPr/>
          </a:p>
        </p:txBody>
      </p:sp>
      <p:sp>
        <p:nvSpPr>
          <p:cNvPr id="226" name="Google Shape;226;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a:t>Used validated choice pairs from Kirby, Petry, &amp; Bickle (1999), which incorporate magnitude:</a:t>
            </a:r>
            <a:endParaRPr/>
          </a:p>
          <a:p>
            <a:pPr indent="0" lvl="0" marL="0" rtl="0" algn="l">
              <a:spcBef>
                <a:spcPts val="592"/>
              </a:spcBef>
              <a:spcAft>
                <a:spcPts val="0"/>
              </a:spcAft>
              <a:buClr>
                <a:schemeClr val="dk1"/>
              </a:buClr>
              <a:buSzPct val="100000"/>
              <a:buNone/>
            </a:pPr>
            <a:r>
              <a:t/>
            </a:r>
            <a:endParaRPr b="1"/>
          </a:p>
          <a:p>
            <a:pPr indent="0" lvl="0" marL="0" rtl="0" algn="l">
              <a:spcBef>
                <a:spcPts val="592"/>
              </a:spcBef>
              <a:spcAft>
                <a:spcPts val="0"/>
              </a:spcAft>
              <a:buClr>
                <a:schemeClr val="dk1"/>
              </a:buClr>
              <a:buSzPct val="100000"/>
              <a:buNone/>
            </a:pPr>
            <a:r>
              <a:rPr b="1" lang="en-US"/>
              <a:t>Small:</a:t>
            </a:r>
            <a:r>
              <a:rPr lang="en-US"/>
              <a:t> £25 today OR £30 in 80 days</a:t>
            </a:r>
            <a:endParaRPr/>
          </a:p>
          <a:p>
            <a:pPr indent="0" lvl="0" marL="0" rtl="0" algn="l">
              <a:spcBef>
                <a:spcPts val="592"/>
              </a:spcBef>
              <a:spcAft>
                <a:spcPts val="0"/>
              </a:spcAft>
              <a:buClr>
                <a:schemeClr val="dk1"/>
              </a:buClr>
              <a:buSzPct val="100000"/>
              <a:buNone/>
            </a:pPr>
            <a:r>
              <a:rPr b="1" lang="en-US"/>
              <a:t>Medium: </a:t>
            </a:r>
            <a:r>
              <a:rPr lang="en-US"/>
              <a:t>£49 today OR £60 in 89 days</a:t>
            </a:r>
            <a:endParaRPr/>
          </a:p>
          <a:p>
            <a:pPr indent="0" lvl="0" marL="0" rtl="0" algn="l">
              <a:spcBef>
                <a:spcPts val="592"/>
              </a:spcBef>
              <a:spcAft>
                <a:spcPts val="0"/>
              </a:spcAft>
              <a:buClr>
                <a:schemeClr val="dk1"/>
              </a:buClr>
              <a:buSzPct val="100000"/>
              <a:buNone/>
            </a:pPr>
            <a:r>
              <a:rPr b="1" lang="en-US"/>
              <a:t>Large: </a:t>
            </a:r>
            <a:r>
              <a:rPr lang="en-US"/>
              <a:t>£69 today OR £85 in 91 days</a:t>
            </a:r>
            <a:endParaRPr/>
          </a:p>
          <a:p>
            <a:pPr indent="0" lvl="0" marL="0" rtl="0" algn="l">
              <a:spcBef>
                <a:spcPts val="592"/>
              </a:spcBef>
              <a:spcAft>
                <a:spcPts val="0"/>
              </a:spcAft>
              <a:buClr>
                <a:schemeClr val="dk1"/>
              </a:buClr>
              <a:buSzPct val="100000"/>
              <a:buNone/>
            </a:pPr>
            <a:r>
              <a:t/>
            </a:r>
            <a:endParaRPr/>
          </a:p>
          <a:p>
            <a:pPr indent="0" lvl="0" marL="0" rtl="0" algn="l">
              <a:spcBef>
                <a:spcPts val="592"/>
              </a:spcBef>
              <a:spcAft>
                <a:spcPts val="0"/>
              </a:spcAft>
              <a:buClr>
                <a:schemeClr val="dk1"/>
              </a:buClr>
              <a:buSzPct val="100000"/>
              <a:buNone/>
            </a:pPr>
            <a:r>
              <a:rPr b="1" lang="en-US"/>
              <a:t>Prediction:</a:t>
            </a:r>
            <a:r>
              <a:rPr lang="en-US"/>
              <a:t> Maybe our effect will get smaller at larger magnitudes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Results</a:t>
            </a:r>
            <a:endParaRPr/>
          </a:p>
        </p:txBody>
      </p:sp>
      <p:graphicFrame>
        <p:nvGraphicFramePr>
          <p:cNvPr id="232" name="Google Shape;232;p17"/>
          <p:cNvGraphicFramePr/>
          <p:nvPr/>
        </p:nvGraphicFramePr>
        <p:xfrm>
          <a:off x="395536" y="1484786"/>
          <a:ext cx="3000000" cy="3000000"/>
        </p:xfrm>
        <a:graphic>
          <a:graphicData uri="http://schemas.openxmlformats.org/drawingml/2006/table">
            <a:tbl>
              <a:tblPr>
                <a:noFill/>
                <a:tableStyleId>{3E2B9EEE-E454-45F1-83B7-C2C1415F73EA}</a:tableStyleId>
              </a:tblPr>
              <a:tblGrid>
                <a:gridCol w="2440575"/>
                <a:gridCol w="1603100"/>
                <a:gridCol w="1428925"/>
                <a:gridCol w="1800200"/>
                <a:gridCol w="936100"/>
              </a:tblGrid>
              <a:tr h="552050">
                <a:tc>
                  <a:txBody>
                    <a:bodyPr/>
                    <a:lstStyle/>
                    <a:p>
                      <a:pPr indent="0" lvl="0" marL="0" marR="0" rtl="0" algn="ctr">
                        <a:spcBef>
                          <a:spcPts val="0"/>
                        </a:spcBef>
                        <a:spcAft>
                          <a:spcPts val="0"/>
                        </a:spcAft>
                        <a:buNone/>
                      </a:pPr>
                      <a:r>
                        <a:rPr lang="en-US" sz="2800" u="none" cap="none" strike="noStrike"/>
                        <a:t> </a:t>
                      </a:r>
                      <a:endParaRPr sz="2800" u="none" cap="none" strike="noStrike">
                        <a:latin typeface="Times New Roman"/>
                        <a:ea typeface="Times New Roman"/>
                        <a:cs typeface="Times New Roman"/>
                        <a:sym typeface="Times New Roman"/>
                      </a:endParaRPr>
                    </a:p>
                  </a:txBody>
                  <a:tcPr marT="0" marB="0" marR="68575" marL="68575" anchor="ctr"/>
                </a:tc>
                <a:tc gridSpan="3">
                  <a:txBody>
                    <a:bodyPr/>
                    <a:lstStyle/>
                    <a:p>
                      <a:pPr indent="0" lvl="0" marL="0" marR="0" rtl="0" algn="ctr">
                        <a:spcBef>
                          <a:spcPts val="0"/>
                        </a:spcBef>
                        <a:spcAft>
                          <a:spcPts val="0"/>
                        </a:spcAft>
                        <a:buNone/>
                      </a:pPr>
                      <a:r>
                        <a:rPr b="1" lang="en-US" sz="2800" u="none" cap="none" strike="noStrike"/>
                        <a:t>Magnitude</a:t>
                      </a:r>
                      <a:endParaRPr b="1" sz="2800" u="none" cap="none" strike="noStrike">
                        <a:latin typeface="Times New Roman"/>
                        <a:ea typeface="Times New Roman"/>
                        <a:cs typeface="Times New Roman"/>
                        <a:sym typeface="Times New Roman"/>
                      </a:endParaRPr>
                    </a:p>
                  </a:txBody>
                  <a:tcPr marT="0" marB="0" marR="68575" marL="68575" anchor="ctr"/>
                </a:tc>
                <a:tc hMerge="1"/>
                <a:tc hMerge="1"/>
                <a:tc>
                  <a:txBody>
                    <a:bodyPr/>
                    <a:lstStyle/>
                    <a:p>
                      <a:pPr indent="0" lvl="0" marL="0" marR="0" rtl="0" algn="ctr">
                        <a:spcBef>
                          <a:spcPts val="0"/>
                        </a:spcBef>
                        <a:spcAft>
                          <a:spcPts val="0"/>
                        </a:spcAft>
                        <a:buNone/>
                      </a:pPr>
                      <a:r>
                        <a:rPr lang="en-US" sz="2800" u="none" cap="none" strike="noStrike"/>
                        <a:t> </a:t>
                      </a:r>
                      <a:endParaRPr sz="2800" u="none" cap="none" strike="noStrike">
                        <a:latin typeface="Times New Roman"/>
                        <a:ea typeface="Times New Roman"/>
                        <a:cs typeface="Times New Roman"/>
                        <a:sym typeface="Times New Roman"/>
                      </a:endParaRPr>
                    </a:p>
                  </a:txBody>
                  <a:tcPr marT="0" marB="0" marR="68575" marL="68575" anchor="ctr"/>
                </a:tc>
              </a:tr>
              <a:tr h="1104125">
                <a:tc>
                  <a:txBody>
                    <a:bodyPr/>
                    <a:lstStyle/>
                    <a:p>
                      <a:pPr indent="0" lvl="0" marL="0" marR="0" rtl="0" algn="ctr">
                        <a:spcBef>
                          <a:spcPts val="0"/>
                        </a:spcBef>
                        <a:spcAft>
                          <a:spcPts val="0"/>
                        </a:spcAft>
                        <a:buNone/>
                      </a:pPr>
                      <a:r>
                        <a:rPr b="1" lang="en-US" sz="2800" u="none" cap="none" strike="noStrike"/>
                        <a:t>Zero Condition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Small</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Medium</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Large</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N</a:t>
                      </a:r>
                      <a:endParaRPr b="1"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Explicit</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.53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.58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.61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58</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SS zero</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.54</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.60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.61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55</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LL zero</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.42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.48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.49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50</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Hidden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.40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.43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.48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47</a:t>
                      </a:r>
                      <a:endParaRPr sz="2800" u="none" cap="none" strike="noStrike">
                        <a:latin typeface="Times New Roman"/>
                        <a:ea typeface="Times New Roman"/>
                        <a:cs typeface="Times New Roman"/>
                        <a:sym typeface="Times New Roman"/>
                      </a:endParaRPr>
                    </a:p>
                  </a:txBody>
                  <a:tcPr marT="0" marB="0" marR="68575" marL="68575" anchor="ctr"/>
                </a:tc>
              </a:tr>
              <a:tr h="1104125">
                <a:tc>
                  <a:txBody>
                    <a:bodyPr/>
                    <a:lstStyle/>
                    <a:p>
                      <a:pPr indent="0" lvl="0" marL="0" marR="0" rtl="0" algn="ctr">
                        <a:spcBef>
                          <a:spcPts val="0"/>
                        </a:spcBef>
                        <a:spcAft>
                          <a:spcPts val="0"/>
                        </a:spcAft>
                        <a:buNone/>
                      </a:pPr>
                      <a:r>
                        <a:rPr b="1" lang="en-US" sz="2800" u="none" cap="none" strike="noStrike"/>
                        <a:t>Kirby et al. (1999)</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.35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.41</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.46</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60</a:t>
                      </a:r>
                      <a:endParaRPr sz="28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238" name="Google Shape;238;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a:t>
            </a:r>
            <a:endParaRPr/>
          </a:p>
          <a:p>
            <a:pPr indent="0" lvl="0" marL="0" rtl="0" algn="l">
              <a:spcBef>
                <a:spcPts val="640"/>
              </a:spcBef>
              <a:spcAft>
                <a:spcPts val="0"/>
              </a:spcAft>
              <a:buClr>
                <a:schemeClr val="dk1"/>
              </a:buClr>
              <a:buSzPts val="3200"/>
              <a:buNone/>
            </a:pPr>
            <a:r>
              <a:rPr lang="en-US"/>
              <a:t>Study 4: Losses </a:t>
            </a:r>
            <a:endParaRPr/>
          </a:p>
          <a:p>
            <a:pPr indent="0" lvl="0" marL="0" rtl="0" algn="l">
              <a:spcBef>
                <a:spcPts val="640"/>
              </a:spcBef>
              <a:spcAft>
                <a:spcPts val="0"/>
              </a:spcAft>
              <a:buClr>
                <a:schemeClr val="dk1"/>
              </a:buClr>
              <a:buSzPts val="3200"/>
              <a:buNone/>
            </a:pPr>
            <a:r>
              <a:rPr lang="en-US"/>
              <a:t>Study 5a: Within subjects</a:t>
            </a:r>
            <a:endParaRPr/>
          </a:p>
          <a:p>
            <a:pPr indent="0" lvl="0" marL="0" rtl="0" algn="l">
              <a:spcBef>
                <a:spcPts val="640"/>
              </a:spcBef>
              <a:spcAft>
                <a:spcPts val="0"/>
              </a:spcAft>
              <a:buClr>
                <a:schemeClr val="dk1"/>
              </a:buClr>
              <a:buSzPts val="3200"/>
              <a:buNone/>
            </a:pPr>
            <a:r>
              <a:rPr lang="en-US"/>
              <a:t>Study 5b: Lay predictions</a:t>
            </a:r>
            <a:endParaRPr/>
          </a:p>
          <a:p>
            <a:pPr indent="0" lvl="0" marL="0" rtl="0" algn="l">
              <a:spcBef>
                <a:spcPts val="640"/>
              </a:spcBef>
              <a:spcAft>
                <a:spcPts val="0"/>
              </a:spcAft>
              <a:buClr>
                <a:schemeClr val="dk1"/>
              </a:buClr>
              <a:buSzPts val="3200"/>
              <a:buNone/>
            </a:pPr>
            <a:r>
              <a:rPr lang="en-US"/>
              <a:t>Study 6: Thought listings</a:t>
            </a:r>
            <a:endParaRPr/>
          </a:p>
          <a:p>
            <a:pPr indent="0" lvl="0" marL="0" rtl="0" algn="l">
              <a:spcBef>
                <a:spcPts val="640"/>
              </a:spcBef>
              <a:spcAft>
                <a:spcPts val="0"/>
              </a:spcAft>
              <a:buClr>
                <a:schemeClr val="dk1"/>
              </a:buClr>
              <a:buSzPts val="3200"/>
              <a:buNone/>
            </a:pPr>
            <a:r>
              <a:rPr lang="en-US"/>
              <a:t>Study 7: Implicit process measure (RTs) </a:t>
            </a:r>
            <a:endParaRPr/>
          </a:p>
          <a:p>
            <a:pPr indent="0" lvl="0" marL="0" rtl="0" algn="l">
              <a:spcBef>
                <a:spcPts val="640"/>
              </a:spcBef>
              <a:spcAft>
                <a:spcPts val="0"/>
              </a:spcAft>
              <a:buClr>
                <a:schemeClr val="dk1"/>
              </a:buClr>
              <a:buSzPts val="3200"/>
              <a:buNone/>
            </a:pPr>
            <a:r>
              <a:rPr lang="en-US"/>
              <a:t>Study 8: Real outcomes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“Now”</a:t>
            </a:r>
            <a:endParaRPr/>
          </a:p>
        </p:txBody>
      </p:sp>
      <p:sp>
        <p:nvSpPr>
          <p:cNvPr id="244" name="Google Shape;244;p19"/>
          <p:cNvSpPr txBox="1"/>
          <p:nvPr>
            <p:ph idx="1" type="body"/>
          </p:nvPr>
        </p:nvSpPr>
        <p:spPr>
          <a:xfrm>
            <a:off x="107504" y="1268760"/>
            <a:ext cx="9036496" cy="54006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Perhaps there’s something special about “now”, driving the asymmetry</a:t>
            </a:r>
            <a:endParaRPr/>
          </a:p>
          <a:p>
            <a:pPr indent="-342900" lvl="0" marL="342900" rtl="0" algn="l">
              <a:spcBef>
                <a:spcPts val="592"/>
              </a:spcBef>
              <a:spcAft>
                <a:spcPts val="0"/>
              </a:spcAft>
              <a:buClr>
                <a:schemeClr val="dk1"/>
              </a:buClr>
              <a:buSzPct val="100000"/>
              <a:buChar char="•"/>
            </a:pPr>
            <a:r>
              <a:rPr b="1" lang="en-US"/>
              <a:t>Today-SS:</a:t>
            </a:r>
            <a:r>
              <a:rPr lang="en-US"/>
              <a:t> </a:t>
            </a:r>
            <a:br>
              <a:rPr lang="en-US"/>
            </a:br>
            <a:r>
              <a:rPr lang="en-US"/>
              <a:t>£5.50 today and £0 in 61 days</a:t>
            </a:r>
            <a:br>
              <a:rPr lang="en-US"/>
            </a:br>
            <a:r>
              <a:rPr lang="en-US"/>
              <a:t>OR </a:t>
            </a:r>
            <a:br>
              <a:rPr lang="en-US"/>
            </a:br>
            <a:r>
              <a:rPr lang="en-US"/>
              <a:t>£0 today and £7.50 in 61 days</a:t>
            </a:r>
            <a:endParaRPr/>
          </a:p>
          <a:p>
            <a:pPr indent="-342900" lvl="0" marL="342900" rtl="0" algn="l">
              <a:spcBef>
                <a:spcPts val="592"/>
              </a:spcBef>
              <a:spcAft>
                <a:spcPts val="0"/>
              </a:spcAft>
              <a:buClr>
                <a:schemeClr val="dk1"/>
              </a:buClr>
              <a:buSzPct val="100000"/>
              <a:buChar char="•"/>
            </a:pPr>
            <a:r>
              <a:rPr b="1" lang="en-US"/>
              <a:t>Delayed-SS:</a:t>
            </a:r>
            <a:r>
              <a:rPr lang="en-US"/>
              <a:t> </a:t>
            </a:r>
            <a:br>
              <a:rPr lang="en-US"/>
            </a:br>
            <a:r>
              <a:rPr lang="en-US"/>
              <a:t>£5.50 in 61 days and  £0 in 122 days</a:t>
            </a:r>
            <a:br>
              <a:rPr lang="en-US"/>
            </a:br>
            <a:r>
              <a:rPr lang="en-US"/>
              <a:t>OR </a:t>
            </a:r>
            <a:br>
              <a:rPr lang="en-US"/>
            </a:br>
            <a:r>
              <a:rPr lang="en-US"/>
              <a:t>£0 in 61 days and £7.50 in 122 days</a:t>
            </a:r>
            <a:endParaRPr/>
          </a:p>
          <a:p>
            <a:pPr indent="-342900" lvl="0" marL="342900" rtl="0" algn="l">
              <a:spcBef>
                <a:spcPts val="592"/>
              </a:spcBef>
              <a:spcAft>
                <a:spcPts val="0"/>
              </a:spcAft>
              <a:buClr>
                <a:schemeClr val="dk1"/>
              </a:buClr>
              <a:buSzPct val="100000"/>
              <a:buChar char="•"/>
            </a:pPr>
            <a:r>
              <a:rPr b="1" lang="en-US"/>
              <a:t>Prediction:</a:t>
            </a:r>
            <a:r>
              <a:rPr lang="en-US"/>
              <a:t> effect will disappear in delayed-SS condition (alternative is ASAP effect, Kable &amp; Glimcher 2010)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Outline</a:t>
            </a:r>
            <a:endParaRPr/>
          </a:p>
        </p:txBody>
      </p:sp>
      <p:sp>
        <p:nvSpPr>
          <p:cNvPr id="97" name="Google Shape;9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chemeClr val="dk1"/>
              </a:buClr>
              <a:buSzPts val="3200"/>
              <a:buFont typeface="Calibri"/>
              <a:buAutoNum type="arabicPeriod"/>
            </a:pPr>
            <a:r>
              <a:rPr lang="en-US"/>
              <a:t>Complain about Darren Dahl</a:t>
            </a:r>
            <a:endParaRPr/>
          </a:p>
          <a:p>
            <a:pPr indent="-514350" lvl="0" marL="514350" rtl="0" algn="l">
              <a:spcBef>
                <a:spcPts val="640"/>
              </a:spcBef>
              <a:spcAft>
                <a:spcPts val="0"/>
              </a:spcAft>
              <a:buClr>
                <a:schemeClr val="dk1"/>
              </a:buClr>
              <a:buSzPts val="3200"/>
              <a:buFont typeface="Calibri"/>
              <a:buAutoNum type="arabicPeriod"/>
            </a:pPr>
            <a:r>
              <a:rPr lang="en-US"/>
              <a:t>8 studies about nothing: the true story</a:t>
            </a:r>
            <a:endParaRPr/>
          </a:p>
          <a:p>
            <a:pPr indent="-514350" lvl="0" marL="514350" rtl="0" algn="l">
              <a:spcBef>
                <a:spcPts val="640"/>
              </a:spcBef>
              <a:spcAft>
                <a:spcPts val="0"/>
              </a:spcAft>
              <a:buClr>
                <a:schemeClr val="dk1"/>
              </a:buClr>
              <a:buSzPts val="3200"/>
              <a:buFont typeface="Calibri"/>
              <a:buAutoNum type="arabicPeriod"/>
            </a:pPr>
            <a:r>
              <a:rPr lang="en-US"/>
              <a:t>3 studies about something </a:t>
            </a:r>
            <a:br>
              <a:rPr lang="en-US"/>
            </a:br>
            <a:r>
              <a:rPr lang="en-US"/>
              <a:t>(but we aren't sure quite what yet)</a:t>
            </a:r>
            <a:endParaRPr/>
          </a:p>
          <a:p>
            <a:pPr indent="-311150" lvl="0" marL="514350" rtl="0" algn="l">
              <a:spcBef>
                <a:spcPts val="640"/>
              </a:spcBef>
              <a:spcAft>
                <a:spcPts val="0"/>
              </a:spcAft>
              <a:buClr>
                <a:schemeClr val="dk1"/>
              </a:buClr>
              <a:buSzPts val="3200"/>
              <a:buFont typeface="Calibri"/>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Results: Today-SS</a:t>
            </a:r>
            <a:endParaRPr/>
          </a:p>
        </p:txBody>
      </p:sp>
      <p:pic>
        <p:nvPicPr>
          <p:cNvPr id="250" name="Google Shape;250;p20"/>
          <p:cNvPicPr preferRelativeResize="0"/>
          <p:nvPr/>
        </p:nvPicPr>
        <p:blipFill rotWithShape="1">
          <a:blip r:embed="rId3">
            <a:alphaModFix/>
          </a:blip>
          <a:srcRect b="0" l="0" r="0" t="0"/>
          <a:stretch/>
        </p:blipFill>
        <p:spPr>
          <a:xfrm>
            <a:off x="827584" y="1484784"/>
            <a:ext cx="7416824" cy="5184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Results: Delayed-SS</a:t>
            </a:r>
            <a:endParaRPr/>
          </a:p>
        </p:txBody>
      </p:sp>
      <p:pic>
        <p:nvPicPr>
          <p:cNvPr id="256" name="Google Shape;256;p21"/>
          <p:cNvPicPr preferRelativeResize="0"/>
          <p:nvPr/>
        </p:nvPicPr>
        <p:blipFill rotWithShape="1">
          <a:blip r:embed="rId3">
            <a:alphaModFix/>
          </a:blip>
          <a:srcRect b="0" l="0" r="0" t="0"/>
          <a:stretch/>
        </p:blipFill>
        <p:spPr>
          <a:xfrm>
            <a:off x="827584" y="1484784"/>
            <a:ext cx="7416824" cy="5184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262" name="Google Shape;262;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a:t>
            </a:r>
            <a:endParaRPr/>
          </a:p>
          <a:p>
            <a:pPr indent="0" lvl="0" marL="0" rtl="0" algn="l">
              <a:spcBef>
                <a:spcPts val="640"/>
              </a:spcBef>
              <a:spcAft>
                <a:spcPts val="0"/>
              </a:spcAft>
              <a:buClr>
                <a:schemeClr val="dk1"/>
              </a:buClr>
              <a:buSzPts val="3200"/>
              <a:buNone/>
            </a:pPr>
            <a:r>
              <a:rPr lang="en-US"/>
              <a:t>Study 5a: Within subjects</a:t>
            </a:r>
            <a:endParaRPr/>
          </a:p>
          <a:p>
            <a:pPr indent="0" lvl="0" marL="0" rtl="0" algn="l">
              <a:spcBef>
                <a:spcPts val="640"/>
              </a:spcBef>
              <a:spcAft>
                <a:spcPts val="0"/>
              </a:spcAft>
              <a:buClr>
                <a:schemeClr val="dk1"/>
              </a:buClr>
              <a:buSzPts val="3200"/>
              <a:buNone/>
            </a:pPr>
            <a:r>
              <a:rPr lang="en-US"/>
              <a:t>Study 5b: Lay predictions</a:t>
            </a:r>
            <a:endParaRPr/>
          </a:p>
          <a:p>
            <a:pPr indent="0" lvl="0" marL="0" rtl="0" algn="l">
              <a:spcBef>
                <a:spcPts val="640"/>
              </a:spcBef>
              <a:spcAft>
                <a:spcPts val="0"/>
              </a:spcAft>
              <a:buClr>
                <a:schemeClr val="dk1"/>
              </a:buClr>
              <a:buSzPts val="3200"/>
              <a:buNone/>
            </a:pPr>
            <a:r>
              <a:rPr lang="en-US"/>
              <a:t>Study 6: Thought listings</a:t>
            </a:r>
            <a:endParaRPr/>
          </a:p>
          <a:p>
            <a:pPr indent="0" lvl="0" marL="0" rtl="0" algn="l">
              <a:spcBef>
                <a:spcPts val="640"/>
              </a:spcBef>
              <a:spcAft>
                <a:spcPts val="0"/>
              </a:spcAft>
              <a:buClr>
                <a:schemeClr val="dk1"/>
              </a:buClr>
              <a:buSzPts val="3200"/>
              <a:buNone/>
            </a:pPr>
            <a:r>
              <a:rPr lang="en-US"/>
              <a:t>Study 7: Implicit process measure (RTs) </a:t>
            </a:r>
            <a:endParaRPr/>
          </a:p>
          <a:p>
            <a:pPr indent="0" lvl="0" marL="0" rtl="0" algn="l">
              <a:spcBef>
                <a:spcPts val="640"/>
              </a:spcBef>
              <a:spcAft>
                <a:spcPts val="0"/>
              </a:spcAft>
              <a:buClr>
                <a:schemeClr val="dk1"/>
              </a:buClr>
              <a:buSzPts val="3200"/>
              <a:buNone/>
            </a:pPr>
            <a:r>
              <a:rPr lang="en-US"/>
              <a:t>Study 8: Real outcomes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4: Losses</a:t>
            </a:r>
            <a:endParaRPr/>
          </a:p>
        </p:txBody>
      </p:sp>
      <p:sp>
        <p:nvSpPr>
          <p:cNvPr id="268" name="Google Shape;268;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Losses are discounted less than gains, and eliminate or flip several intertemporal choice phenomena </a:t>
            </a:r>
            <a:r>
              <a:rPr lang="en-US" sz="2600"/>
              <a:t>(Appelt, Hardisty, &amp; Weber 2011; Hardisty &amp; Weber 2009; Hardisty, Appelt, &amp; Weber 2013; Thaler 1981)</a:t>
            </a:r>
            <a:endParaRPr/>
          </a:p>
          <a:p>
            <a:pPr indent="-342900" lvl="0" marL="342900" rtl="0" algn="l">
              <a:spcBef>
                <a:spcPts val="496"/>
              </a:spcBef>
              <a:spcAft>
                <a:spcPts val="0"/>
              </a:spcAft>
              <a:buClr>
                <a:schemeClr val="dk1"/>
              </a:buClr>
              <a:buSzPct val="100000"/>
              <a:buChar char="•"/>
            </a:pPr>
            <a:r>
              <a:rPr b="1" lang="en-US"/>
              <a:t>Choose between receiving:</a:t>
            </a:r>
            <a:r>
              <a:rPr lang="en-US"/>
              <a:t> </a:t>
            </a:r>
            <a:br>
              <a:rPr lang="en-US"/>
            </a:br>
            <a:r>
              <a:rPr lang="en-US"/>
              <a:t>£5.50 today and £0 in 61 days</a:t>
            </a:r>
            <a:br>
              <a:rPr lang="en-US"/>
            </a:br>
            <a:r>
              <a:rPr lang="en-US"/>
              <a:t>OR </a:t>
            </a:r>
            <a:br>
              <a:rPr lang="en-US"/>
            </a:br>
            <a:r>
              <a:rPr lang="en-US"/>
              <a:t>£0 today and £7.50 in 61 days</a:t>
            </a:r>
            <a:endParaRPr/>
          </a:p>
          <a:p>
            <a:pPr indent="-342900" lvl="0" marL="342900" rtl="0" algn="l">
              <a:spcBef>
                <a:spcPts val="496"/>
              </a:spcBef>
              <a:spcAft>
                <a:spcPts val="0"/>
              </a:spcAft>
              <a:buClr>
                <a:schemeClr val="dk1"/>
              </a:buClr>
              <a:buSzPct val="100000"/>
              <a:buChar char="•"/>
            </a:pPr>
            <a:r>
              <a:rPr b="1" lang="en-US"/>
              <a:t>Choose between paying: </a:t>
            </a:r>
            <a:br>
              <a:rPr lang="en-US"/>
            </a:br>
            <a:r>
              <a:rPr lang="en-US"/>
              <a:t>£5.50 today and £0 in 61 days</a:t>
            </a:r>
            <a:br>
              <a:rPr lang="en-US"/>
            </a:br>
            <a:r>
              <a:rPr lang="en-US"/>
              <a:t>OR </a:t>
            </a:r>
            <a:br>
              <a:rPr lang="en-US"/>
            </a:br>
            <a:r>
              <a:rPr lang="en-US"/>
              <a:t>£0 today and £7.50 in 61 days</a:t>
            </a:r>
            <a:endParaRPr/>
          </a:p>
          <a:p>
            <a:pPr indent="-342900" lvl="0" marL="342900" rtl="0" algn="l">
              <a:spcBef>
                <a:spcPts val="496"/>
              </a:spcBef>
              <a:spcAft>
                <a:spcPts val="0"/>
              </a:spcAft>
              <a:buClr>
                <a:schemeClr val="dk1"/>
              </a:buClr>
              <a:buSzPct val="100000"/>
              <a:buChar char="•"/>
            </a:pPr>
            <a:r>
              <a:rPr b="1" lang="en-US"/>
              <a:t>Predictions:</a:t>
            </a:r>
            <a:r>
              <a:rPr lang="en-US"/>
              <a:t> Effect will hold with losses, and patience will be greater for losses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4: Gains</a:t>
            </a:r>
            <a:endParaRPr/>
          </a:p>
        </p:txBody>
      </p:sp>
      <p:graphicFrame>
        <p:nvGraphicFramePr>
          <p:cNvPr id="274" name="Google Shape;274;p24"/>
          <p:cNvGraphicFramePr/>
          <p:nvPr/>
        </p:nvGraphicFramePr>
        <p:xfrm>
          <a:off x="0" y="1124744"/>
          <a:ext cx="9252520" cy="5769037"/>
        </p:xfrm>
        <a:graphic>
          <a:graphicData uri="http://schemas.openxmlformats.org/drawingml/2006/chart">
            <c:chart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4: Losses</a:t>
            </a:r>
            <a:endParaRPr/>
          </a:p>
        </p:txBody>
      </p:sp>
      <p:graphicFrame>
        <p:nvGraphicFramePr>
          <p:cNvPr id="280" name="Google Shape;280;p25"/>
          <p:cNvGraphicFramePr/>
          <p:nvPr/>
        </p:nvGraphicFramePr>
        <p:xfrm>
          <a:off x="0" y="1124745"/>
          <a:ext cx="9144000" cy="5733256"/>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286" name="Google Shape;286;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mostly robust</a:t>
            </a:r>
            <a:r>
              <a:rPr lang="en-US"/>
              <a:t> </a:t>
            </a:r>
            <a:endParaRPr/>
          </a:p>
          <a:p>
            <a:pPr indent="0" lvl="0" marL="0" rtl="0" algn="l">
              <a:spcBef>
                <a:spcPts val="640"/>
              </a:spcBef>
              <a:spcAft>
                <a:spcPts val="0"/>
              </a:spcAft>
              <a:buClr>
                <a:schemeClr val="dk1"/>
              </a:buClr>
              <a:buSzPts val="3200"/>
              <a:buNone/>
            </a:pPr>
            <a:r>
              <a:rPr lang="en-US"/>
              <a:t>Study 5a: Within subjects</a:t>
            </a:r>
            <a:endParaRPr/>
          </a:p>
          <a:p>
            <a:pPr indent="0" lvl="0" marL="0" rtl="0" algn="l">
              <a:spcBef>
                <a:spcPts val="640"/>
              </a:spcBef>
              <a:spcAft>
                <a:spcPts val="0"/>
              </a:spcAft>
              <a:buClr>
                <a:schemeClr val="dk1"/>
              </a:buClr>
              <a:buSzPts val="3200"/>
              <a:buNone/>
            </a:pPr>
            <a:r>
              <a:rPr lang="en-US"/>
              <a:t>Study 5b: Lay predictions</a:t>
            </a:r>
            <a:endParaRPr/>
          </a:p>
          <a:p>
            <a:pPr indent="0" lvl="0" marL="0" rtl="0" algn="l">
              <a:spcBef>
                <a:spcPts val="640"/>
              </a:spcBef>
              <a:spcAft>
                <a:spcPts val="0"/>
              </a:spcAft>
              <a:buClr>
                <a:schemeClr val="dk1"/>
              </a:buClr>
              <a:buSzPts val="3200"/>
              <a:buNone/>
            </a:pPr>
            <a:r>
              <a:rPr lang="en-US"/>
              <a:t>Study 6: Thought listings</a:t>
            </a:r>
            <a:endParaRPr/>
          </a:p>
          <a:p>
            <a:pPr indent="0" lvl="0" marL="0" rtl="0" algn="l">
              <a:spcBef>
                <a:spcPts val="640"/>
              </a:spcBef>
              <a:spcAft>
                <a:spcPts val="0"/>
              </a:spcAft>
              <a:buClr>
                <a:schemeClr val="dk1"/>
              </a:buClr>
              <a:buSzPts val="3200"/>
              <a:buNone/>
            </a:pPr>
            <a:r>
              <a:rPr lang="en-US"/>
              <a:t>Study 7: Implicit process measure (RTs) </a:t>
            </a:r>
            <a:endParaRPr/>
          </a:p>
          <a:p>
            <a:pPr indent="0" lvl="0" marL="0" rtl="0" algn="l">
              <a:spcBef>
                <a:spcPts val="640"/>
              </a:spcBef>
              <a:spcAft>
                <a:spcPts val="0"/>
              </a:spcAft>
              <a:buClr>
                <a:schemeClr val="dk1"/>
              </a:buClr>
              <a:buSzPts val="3200"/>
              <a:buNone/>
            </a:pPr>
            <a:r>
              <a:rPr lang="en-US"/>
              <a:t>Study 8: Real outcomes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Study 5: Repeated measures (N= 358)</a:t>
            </a:r>
            <a:endParaRPr/>
          </a:p>
        </p:txBody>
      </p:sp>
      <p:sp>
        <p:nvSpPr>
          <p:cNvPr id="293" name="Google Shape;293;p27"/>
          <p:cNvSpPr txBox="1"/>
          <p:nvPr>
            <p:ph idx="1" type="body"/>
          </p:nvPr>
        </p:nvSpPr>
        <p:spPr>
          <a:xfrm>
            <a:off x="457200" y="1333711"/>
            <a:ext cx="8229600" cy="552428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Many framing effects disappear in within subjects designs</a:t>
            </a:r>
            <a:endParaRPr/>
          </a:p>
          <a:p>
            <a:pPr indent="-342900" lvl="0" marL="342900" rtl="0" algn="l">
              <a:spcBef>
                <a:spcPts val="640"/>
              </a:spcBef>
              <a:spcAft>
                <a:spcPts val="0"/>
              </a:spcAft>
              <a:buClr>
                <a:schemeClr val="dk1"/>
              </a:buClr>
              <a:buSzPts val="3200"/>
              <a:buChar char="•"/>
            </a:pPr>
            <a:r>
              <a:rPr lang="en-US"/>
              <a:t>Method: 15 Choices made twice. </a:t>
            </a:r>
            <a:endParaRPr/>
          </a:p>
          <a:p>
            <a:pPr indent="-342900" lvl="0" marL="342900" rtl="0" algn="l">
              <a:spcBef>
                <a:spcPts val="640"/>
              </a:spcBef>
              <a:spcAft>
                <a:spcPts val="0"/>
              </a:spcAft>
              <a:buClr>
                <a:schemeClr val="dk1"/>
              </a:buClr>
              <a:buSzPts val="3200"/>
              <a:buChar char="•"/>
            </a:pPr>
            <a:r>
              <a:rPr b="1" lang="en-US"/>
              <a:t>Order Condition 1:</a:t>
            </a:r>
            <a:r>
              <a:rPr lang="en-US"/>
              <a:t> Treatment 🡪 Short Filler 🡪 Hidden control </a:t>
            </a:r>
            <a:endParaRPr/>
          </a:p>
          <a:p>
            <a:pPr indent="-342900" lvl="0" marL="342900" rtl="0" algn="l">
              <a:spcBef>
                <a:spcPts val="640"/>
              </a:spcBef>
              <a:spcAft>
                <a:spcPts val="0"/>
              </a:spcAft>
              <a:buClr>
                <a:schemeClr val="dk1"/>
              </a:buClr>
              <a:buSzPts val="3200"/>
              <a:buChar char="•"/>
            </a:pPr>
            <a:r>
              <a:rPr b="1" lang="en-US"/>
              <a:t>Order Condition 2: </a:t>
            </a:r>
            <a:r>
              <a:rPr lang="en-US"/>
              <a:t>Hidden control 🡪 Short Filler 🡪 Treatment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5: Order 1 Results</a:t>
            </a:r>
            <a:endParaRPr/>
          </a:p>
        </p:txBody>
      </p:sp>
      <p:graphicFrame>
        <p:nvGraphicFramePr>
          <p:cNvPr id="299" name="Google Shape;299;p28"/>
          <p:cNvGraphicFramePr/>
          <p:nvPr/>
        </p:nvGraphicFramePr>
        <p:xfrm>
          <a:off x="0" y="1196753"/>
          <a:ext cx="9143999" cy="5661248"/>
        </p:xfrm>
        <a:graphic>
          <a:graphicData uri="http://schemas.openxmlformats.org/drawingml/2006/chart">
            <c:chart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5: Order 2 Results</a:t>
            </a:r>
            <a:endParaRPr/>
          </a:p>
        </p:txBody>
      </p:sp>
      <p:graphicFrame>
        <p:nvGraphicFramePr>
          <p:cNvPr id="305" name="Google Shape;305;p29"/>
          <p:cNvGraphicFramePr/>
          <p:nvPr/>
        </p:nvGraphicFramePr>
        <p:xfrm>
          <a:off x="0" y="1196753"/>
          <a:ext cx="9143999" cy="5661248"/>
        </p:xfrm>
        <a:graphic>
          <a:graphicData uri="http://schemas.openxmlformats.org/drawingml/2006/chart">
            <c:chart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ctrTitle"/>
          </p:nvPr>
        </p:nvSpPr>
        <p:spPr>
          <a:xfrm>
            <a:off x="755576" y="-18743"/>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8 studies about nothing</a:t>
            </a:r>
            <a:endParaRPr/>
          </a:p>
        </p:txBody>
      </p:sp>
      <p:pic>
        <p:nvPicPr>
          <p:cNvPr descr="C:\Users\Dave\Desktop\f.jpg" id="104" name="Google Shape;104;p3"/>
          <p:cNvPicPr preferRelativeResize="0"/>
          <p:nvPr/>
        </p:nvPicPr>
        <p:blipFill rotWithShape="1">
          <a:blip r:embed="rId3">
            <a:alphaModFix/>
          </a:blip>
          <a:srcRect b="0" l="0" r="0" t="0"/>
          <a:stretch/>
        </p:blipFill>
        <p:spPr>
          <a:xfrm>
            <a:off x="1331640" y="1340768"/>
            <a:ext cx="2212553" cy="2212553"/>
          </a:xfrm>
          <a:prstGeom prst="rect">
            <a:avLst/>
          </a:prstGeom>
          <a:noFill/>
          <a:ln>
            <a:noFill/>
          </a:ln>
        </p:spPr>
      </p:pic>
      <p:pic>
        <p:nvPicPr>
          <p:cNvPr descr="C:\Users\Dave\Desktop\chris_profile.png" id="105" name="Google Shape;105;p3"/>
          <p:cNvPicPr preferRelativeResize="0"/>
          <p:nvPr/>
        </p:nvPicPr>
        <p:blipFill rotWithShape="1">
          <a:blip r:embed="rId4">
            <a:alphaModFix/>
          </a:blip>
          <a:srcRect b="0" l="0" r="0" t="0"/>
          <a:stretch/>
        </p:blipFill>
        <p:spPr>
          <a:xfrm>
            <a:off x="5459086" y="1340768"/>
            <a:ext cx="1981391" cy="2212553"/>
          </a:xfrm>
          <a:prstGeom prst="rect">
            <a:avLst/>
          </a:prstGeom>
          <a:noFill/>
          <a:ln>
            <a:noFill/>
          </a:ln>
        </p:spPr>
      </p:pic>
      <p:sp>
        <p:nvSpPr>
          <p:cNvPr id="106" name="Google Shape;106;p3"/>
          <p:cNvSpPr txBox="1"/>
          <p:nvPr/>
        </p:nvSpPr>
        <p:spPr>
          <a:xfrm>
            <a:off x="1619672" y="3645025"/>
            <a:ext cx="130272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Daniel Read</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WBS</a:t>
            </a:r>
            <a:endParaRPr/>
          </a:p>
        </p:txBody>
      </p:sp>
      <p:sp>
        <p:nvSpPr>
          <p:cNvPr id="107" name="Google Shape;107;p3"/>
          <p:cNvSpPr txBox="1"/>
          <p:nvPr/>
        </p:nvSpPr>
        <p:spPr>
          <a:xfrm>
            <a:off x="5459870" y="3645024"/>
            <a:ext cx="19843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Christopher Olivola</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CMU</a:t>
            </a:r>
            <a:endParaRPr/>
          </a:p>
        </p:txBody>
      </p:sp>
      <p:pic>
        <p:nvPicPr>
          <p:cNvPr descr="C:\Users\Dave\Desktop\UW presentation\Bullet-With-Butterfly-Wings-smashing-pumpkins-4349111-990-756-640x488.jpg" id="108" name="Google Shape;108;p3"/>
          <p:cNvPicPr preferRelativeResize="0"/>
          <p:nvPr/>
        </p:nvPicPr>
        <p:blipFill rotWithShape="1">
          <a:blip r:embed="rId5">
            <a:alphaModFix/>
          </a:blip>
          <a:srcRect b="0" l="0" r="0" t="0"/>
          <a:stretch/>
        </p:blipFill>
        <p:spPr>
          <a:xfrm>
            <a:off x="3059832" y="4259469"/>
            <a:ext cx="2741496" cy="2090391"/>
          </a:xfrm>
          <a:prstGeom prst="rect">
            <a:avLst/>
          </a:prstGeom>
          <a:noFill/>
          <a:ln>
            <a:noFill/>
          </a:ln>
        </p:spPr>
      </p:pic>
      <p:sp>
        <p:nvSpPr>
          <p:cNvPr id="109" name="Google Shape;109;p3"/>
          <p:cNvSpPr txBox="1"/>
          <p:nvPr/>
        </p:nvSpPr>
        <p:spPr>
          <a:xfrm>
            <a:off x="3788128" y="6465871"/>
            <a:ext cx="12849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Billy Corgan</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311" name="Google Shape;3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mostly robust</a:t>
            </a:r>
            <a:r>
              <a:rPr lang="en-US"/>
              <a:t> </a:t>
            </a:r>
            <a:endParaRPr/>
          </a:p>
          <a:p>
            <a:pPr indent="0" lvl="0" marL="0" rtl="0" algn="l">
              <a:spcBef>
                <a:spcPts val="640"/>
              </a:spcBef>
              <a:spcAft>
                <a:spcPts val="0"/>
              </a:spcAft>
              <a:buClr>
                <a:schemeClr val="dk1"/>
              </a:buClr>
              <a:buSzPts val="3200"/>
              <a:buNone/>
            </a:pPr>
            <a:r>
              <a:rPr lang="en-US"/>
              <a:t>Study 5a: Within subjects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5b: Lay predictions</a:t>
            </a:r>
            <a:endParaRPr/>
          </a:p>
          <a:p>
            <a:pPr indent="0" lvl="0" marL="0" rtl="0" algn="l">
              <a:spcBef>
                <a:spcPts val="640"/>
              </a:spcBef>
              <a:spcAft>
                <a:spcPts val="0"/>
              </a:spcAft>
              <a:buClr>
                <a:schemeClr val="dk1"/>
              </a:buClr>
              <a:buSzPts val="3200"/>
              <a:buNone/>
            </a:pPr>
            <a:r>
              <a:rPr lang="en-US"/>
              <a:t>Study 6: Thought listings</a:t>
            </a:r>
            <a:endParaRPr/>
          </a:p>
          <a:p>
            <a:pPr indent="0" lvl="0" marL="0" rtl="0" algn="l">
              <a:spcBef>
                <a:spcPts val="640"/>
              </a:spcBef>
              <a:spcAft>
                <a:spcPts val="0"/>
              </a:spcAft>
              <a:buClr>
                <a:schemeClr val="dk1"/>
              </a:buClr>
              <a:buSzPts val="3200"/>
              <a:buNone/>
            </a:pPr>
            <a:r>
              <a:rPr lang="en-US"/>
              <a:t>Study 7: Implicit process measure (RTs) </a:t>
            </a:r>
            <a:endParaRPr/>
          </a:p>
          <a:p>
            <a:pPr indent="0" lvl="0" marL="0" rtl="0" algn="l">
              <a:spcBef>
                <a:spcPts val="640"/>
              </a:spcBef>
              <a:spcAft>
                <a:spcPts val="0"/>
              </a:spcAft>
              <a:buClr>
                <a:schemeClr val="dk1"/>
              </a:buClr>
              <a:buSzPts val="3200"/>
              <a:buNone/>
            </a:pPr>
            <a:r>
              <a:rPr lang="en-US"/>
              <a:t>Study 8: Real outcomes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1"/>
          <p:cNvSpPr txBox="1"/>
          <p:nvPr>
            <p:ph type="title"/>
          </p:nvPr>
        </p:nvSpPr>
        <p:spPr>
          <a:xfrm>
            <a:off x="395536" y="11663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5: Lay Predictions</a:t>
            </a:r>
            <a:endParaRPr/>
          </a:p>
        </p:txBody>
      </p:sp>
      <p:sp>
        <p:nvSpPr>
          <p:cNvPr id="317" name="Google Shape;317;p31"/>
          <p:cNvSpPr txBox="1"/>
          <p:nvPr>
            <p:ph idx="1" type="body"/>
          </p:nvPr>
        </p:nvSpPr>
        <p:spPr>
          <a:xfrm>
            <a:off x="179512" y="1124744"/>
            <a:ext cx="8507288" cy="561662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After completing both blocks:</a:t>
            </a:r>
            <a:endParaRPr/>
          </a:p>
          <a:p>
            <a:pPr indent="-342900" lvl="0" marL="342900" rtl="0" algn="l">
              <a:spcBef>
                <a:spcPts val="592"/>
              </a:spcBef>
              <a:spcAft>
                <a:spcPts val="0"/>
              </a:spcAft>
              <a:buClr>
                <a:schemeClr val="dk1"/>
              </a:buClr>
              <a:buSzPct val="100000"/>
              <a:buChar char="•"/>
            </a:pPr>
            <a:r>
              <a:rPr lang="en-US"/>
              <a:t>£49 today OR £69 in 89 days?</a:t>
            </a:r>
            <a:endParaRPr/>
          </a:p>
          <a:p>
            <a:pPr indent="-342900" lvl="0" marL="342900" rtl="0" algn="l">
              <a:spcBef>
                <a:spcPts val="592"/>
              </a:spcBef>
              <a:spcAft>
                <a:spcPts val="0"/>
              </a:spcAft>
              <a:buClr>
                <a:schemeClr val="dk1"/>
              </a:buClr>
              <a:buSzPct val="100000"/>
              <a:buChar char="•"/>
            </a:pPr>
            <a:r>
              <a:rPr lang="en-US"/>
              <a:t>“Previous surveys have found approximately 50% of people prefer each option.”</a:t>
            </a:r>
            <a:br>
              <a:rPr lang="en-US"/>
            </a:br>
            <a:endParaRPr/>
          </a:p>
          <a:p>
            <a:pPr indent="-342900" lvl="0" marL="342900" rtl="0" algn="l">
              <a:spcBef>
                <a:spcPts val="592"/>
              </a:spcBef>
              <a:spcAft>
                <a:spcPts val="0"/>
              </a:spcAft>
              <a:buClr>
                <a:schemeClr val="dk1"/>
              </a:buClr>
              <a:buSzPct val="100000"/>
              <a:buChar char="•"/>
            </a:pPr>
            <a:r>
              <a:rPr lang="en-US"/>
              <a:t>£49 today and £0 in 89 days OR £69 in 89 days?</a:t>
            </a:r>
            <a:endParaRPr/>
          </a:p>
          <a:p>
            <a:pPr indent="-342900" lvl="0" marL="342900" rtl="0" algn="l">
              <a:spcBef>
                <a:spcPts val="592"/>
              </a:spcBef>
              <a:spcAft>
                <a:spcPts val="0"/>
              </a:spcAft>
              <a:buClr>
                <a:schemeClr val="dk1"/>
              </a:buClr>
              <a:buSzPct val="100000"/>
              <a:buChar char="•"/>
            </a:pPr>
            <a:r>
              <a:rPr lang="en-US"/>
              <a:t>“If people saw the choice presented in this manner (instead of the way it was originally presented), do you think they would be more likely, less likely, or equally likely to prefer the larger, later payoff?”</a:t>
            </a:r>
            <a:endParaRPr/>
          </a:p>
          <a:p>
            <a:pPr indent="-342900" lvl="0" marL="342900" rtl="0" algn="l">
              <a:spcBef>
                <a:spcPts val="592"/>
              </a:spcBef>
              <a:spcAft>
                <a:spcPts val="0"/>
              </a:spcAft>
              <a:buClr>
                <a:schemeClr val="dk1"/>
              </a:buClr>
              <a:buSzPct val="100000"/>
              <a:buChar char="•"/>
            </a:pPr>
            <a:r>
              <a:rPr b="1" lang="en-US"/>
              <a:t>Results:</a:t>
            </a:r>
            <a:r>
              <a:rPr lang="en-US"/>
              <a:t> NULL. People do not predict the SS zero effect.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323" name="Google Shape;323;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mostly robust</a:t>
            </a:r>
            <a:r>
              <a:rPr lang="en-US"/>
              <a:t> </a:t>
            </a:r>
            <a:endParaRPr/>
          </a:p>
          <a:p>
            <a:pPr indent="0" lvl="0" marL="0" rtl="0" algn="l">
              <a:spcBef>
                <a:spcPts val="640"/>
              </a:spcBef>
              <a:spcAft>
                <a:spcPts val="0"/>
              </a:spcAft>
              <a:buClr>
                <a:schemeClr val="dk1"/>
              </a:buClr>
              <a:buSzPts val="3200"/>
              <a:buNone/>
            </a:pPr>
            <a:r>
              <a:rPr lang="en-US"/>
              <a:t>Study 5a: Within subjects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5b: Lay predictions – </a:t>
            </a:r>
            <a:r>
              <a:rPr b="1" lang="en-US">
                <a:solidFill>
                  <a:srgbClr val="FF0000"/>
                </a:solidFill>
              </a:rPr>
              <a:t>people are dumb</a:t>
            </a:r>
            <a:endParaRPr/>
          </a:p>
          <a:p>
            <a:pPr indent="0" lvl="0" marL="0" rtl="0" algn="l">
              <a:spcBef>
                <a:spcPts val="640"/>
              </a:spcBef>
              <a:spcAft>
                <a:spcPts val="0"/>
              </a:spcAft>
              <a:buClr>
                <a:schemeClr val="dk1"/>
              </a:buClr>
              <a:buSzPts val="3200"/>
              <a:buNone/>
            </a:pPr>
            <a:r>
              <a:rPr lang="en-US"/>
              <a:t>Study 6: Thought listings</a:t>
            </a:r>
            <a:endParaRPr/>
          </a:p>
          <a:p>
            <a:pPr indent="0" lvl="0" marL="0" rtl="0" algn="l">
              <a:spcBef>
                <a:spcPts val="640"/>
              </a:spcBef>
              <a:spcAft>
                <a:spcPts val="0"/>
              </a:spcAft>
              <a:buClr>
                <a:schemeClr val="dk1"/>
              </a:buClr>
              <a:buSzPts val="3200"/>
              <a:buNone/>
            </a:pPr>
            <a:r>
              <a:rPr lang="en-US"/>
              <a:t>Study 7: Implicit process measure (RTs) </a:t>
            </a:r>
            <a:endParaRPr/>
          </a:p>
          <a:p>
            <a:pPr indent="0" lvl="0" marL="0" rtl="0" algn="l">
              <a:spcBef>
                <a:spcPts val="640"/>
              </a:spcBef>
              <a:spcAft>
                <a:spcPts val="0"/>
              </a:spcAft>
              <a:buClr>
                <a:schemeClr val="dk1"/>
              </a:buClr>
              <a:buSzPts val="3200"/>
              <a:buNone/>
            </a:pPr>
            <a:r>
              <a:rPr lang="en-US"/>
              <a:t>Study 8: Real outcomes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6: Thought listings</a:t>
            </a:r>
            <a:endParaRPr/>
          </a:p>
        </p:txBody>
      </p:sp>
      <p:sp>
        <p:nvSpPr>
          <p:cNvPr id="329" name="Google Shape;329;p33"/>
          <p:cNvSpPr txBox="1"/>
          <p:nvPr>
            <p:ph idx="1" type="body"/>
          </p:nvPr>
        </p:nvSpPr>
        <p:spPr>
          <a:xfrm>
            <a:off x="457200" y="1600200"/>
            <a:ext cx="8229600" cy="4853136"/>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en-US"/>
              <a:t>MTurk participants (</a:t>
            </a:r>
            <a:r>
              <a:rPr i="1" lang="en-US"/>
              <a:t>N</a:t>
            </a:r>
            <a:r>
              <a:rPr lang="en-US"/>
              <a:t>=203) listed their thoughts while making their first choice</a:t>
            </a:r>
            <a:br>
              <a:rPr lang="en-US"/>
            </a:br>
            <a:r>
              <a:rPr lang="en-US" sz="2400"/>
              <a:t>(Appelt, Hardisty, &amp; Weber, 2011; Hardisty, Appelt, &amp; Weber, 2013; Weber et al., 2007)</a:t>
            </a:r>
            <a:endParaRPr/>
          </a:p>
          <a:p>
            <a:pPr indent="-342900" lvl="0" marL="342900" rtl="0" algn="l">
              <a:spcBef>
                <a:spcPts val="544"/>
              </a:spcBef>
              <a:spcAft>
                <a:spcPts val="0"/>
              </a:spcAft>
              <a:buClr>
                <a:schemeClr val="dk1"/>
              </a:buClr>
              <a:buSzPct val="100000"/>
              <a:buChar char="•"/>
            </a:pPr>
            <a:r>
              <a:rPr lang="en-US"/>
              <a:t>Thoughts coded by two independent RAs:</a:t>
            </a:r>
            <a:br>
              <a:rPr lang="en-US"/>
            </a:br>
            <a:r>
              <a:rPr lang="en-US"/>
              <a:t>“Did this thought mention receiving $0 today? (or receiving nothing today?)” </a:t>
            </a:r>
            <a:endParaRPr/>
          </a:p>
          <a:p>
            <a:pPr indent="-342900" lvl="0" marL="342900" rtl="0" algn="l">
              <a:spcBef>
                <a:spcPts val="544"/>
              </a:spcBef>
              <a:spcAft>
                <a:spcPts val="0"/>
              </a:spcAft>
              <a:buClr>
                <a:schemeClr val="dk1"/>
              </a:buClr>
              <a:buSzPct val="100000"/>
              <a:buChar char="•"/>
            </a:pPr>
            <a:r>
              <a:rPr lang="en-US"/>
              <a:t>“Did this thought mention receiving $0 in the future? (or receiving nothing in the future?)”</a:t>
            </a:r>
            <a:endParaRPr/>
          </a:p>
          <a:p>
            <a:pPr indent="-342900" lvl="0" marL="342900" rtl="0" algn="l">
              <a:spcBef>
                <a:spcPts val="544"/>
              </a:spcBef>
              <a:spcAft>
                <a:spcPts val="0"/>
              </a:spcAft>
              <a:buClr>
                <a:schemeClr val="dk1"/>
              </a:buClr>
              <a:buSzPct val="100000"/>
              <a:buChar char="•"/>
            </a:pPr>
            <a:r>
              <a:rPr b="1" lang="en-US"/>
              <a:t>Prediction:</a:t>
            </a:r>
            <a:r>
              <a:rPr lang="en-US"/>
              <a:t> </a:t>
            </a:r>
            <a:br>
              <a:rPr lang="en-US"/>
            </a:br>
            <a:r>
              <a:rPr lang="en-US"/>
              <a:t>Participants will be more likely to mention “$0 in the future” in the SS zero and explicit zero conditions, and this will mediate the results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6: Results</a:t>
            </a:r>
            <a:endParaRPr/>
          </a:p>
        </p:txBody>
      </p:sp>
      <p:sp>
        <p:nvSpPr>
          <p:cNvPr id="335" name="Google Shape;335;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Choice data replicated</a:t>
            </a:r>
            <a:br>
              <a:rPr lang="en-US"/>
            </a:br>
            <a:endParaRPr/>
          </a:p>
          <a:p>
            <a:pPr indent="-342900" lvl="0" marL="342900" rtl="0" algn="l">
              <a:spcBef>
                <a:spcPts val="592"/>
              </a:spcBef>
              <a:spcAft>
                <a:spcPts val="0"/>
              </a:spcAft>
              <a:buClr>
                <a:schemeClr val="dk1"/>
              </a:buClr>
              <a:buSzPct val="100000"/>
              <a:buChar char="•"/>
            </a:pPr>
            <a:r>
              <a:rPr lang="en-US"/>
              <a:t>Participants listed 3.1 thoughts on average</a:t>
            </a:r>
            <a:endParaRPr/>
          </a:p>
          <a:p>
            <a:pPr indent="-342900" lvl="0" marL="342900" rtl="0" algn="l">
              <a:spcBef>
                <a:spcPts val="592"/>
              </a:spcBef>
              <a:spcAft>
                <a:spcPts val="0"/>
              </a:spcAft>
              <a:buClr>
                <a:schemeClr val="dk1"/>
              </a:buClr>
              <a:buSzPct val="100000"/>
              <a:buChar char="•"/>
            </a:pPr>
            <a:r>
              <a:rPr lang="en-US"/>
              <a:t>Less than 1% of thoughts mentioned “$0 now”</a:t>
            </a:r>
            <a:endParaRPr/>
          </a:p>
          <a:p>
            <a:pPr indent="-342900" lvl="0" marL="342900" rtl="0" algn="l">
              <a:spcBef>
                <a:spcPts val="592"/>
              </a:spcBef>
              <a:spcAft>
                <a:spcPts val="0"/>
              </a:spcAft>
              <a:buClr>
                <a:schemeClr val="dk1"/>
              </a:buClr>
              <a:buSzPct val="100000"/>
              <a:buChar char="•"/>
            </a:pPr>
            <a:r>
              <a:rPr lang="en-US"/>
              <a:t>Less than 2% of thoughts mentioned “$0 in the future”</a:t>
            </a:r>
            <a:endParaRPr/>
          </a:p>
          <a:p>
            <a:pPr indent="-342900" lvl="0" marL="342900" rtl="0" algn="l">
              <a:spcBef>
                <a:spcPts val="592"/>
              </a:spcBef>
              <a:spcAft>
                <a:spcPts val="0"/>
              </a:spcAft>
              <a:buClr>
                <a:schemeClr val="dk1"/>
              </a:buClr>
              <a:buSzPct val="100000"/>
              <a:buChar char="•"/>
            </a:pPr>
            <a:r>
              <a:rPr lang="en-US"/>
              <a:t>No differences between conditions</a:t>
            </a:r>
            <a:endParaRPr/>
          </a:p>
          <a:p>
            <a:pPr indent="-342900" lvl="0" marL="342900" rtl="0" algn="l">
              <a:spcBef>
                <a:spcPts val="592"/>
              </a:spcBef>
              <a:spcAft>
                <a:spcPts val="0"/>
              </a:spcAft>
              <a:buClr>
                <a:schemeClr val="dk1"/>
              </a:buClr>
              <a:buSzPct val="100000"/>
              <a:buChar char="•"/>
            </a:pPr>
            <a:r>
              <a:rPr b="1" lang="en-US"/>
              <a:t>Conclusion:</a:t>
            </a:r>
            <a:r>
              <a:rPr lang="en-US"/>
              <a:t> “nothing” opportunity costs are not an explicit part of most consumers’ decision process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6: Results</a:t>
            </a:r>
            <a:endParaRPr/>
          </a:p>
        </p:txBody>
      </p:sp>
      <p:sp>
        <p:nvSpPr>
          <p:cNvPr id="341" name="Google Shape;34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“$0 in 29 days was a weird way to put it.”</a:t>
            </a:r>
            <a:endParaRPr/>
          </a:p>
          <a:p>
            <a:pPr indent="-342900" lvl="0" marL="342900" rtl="0" algn="l">
              <a:spcBef>
                <a:spcPts val="640"/>
              </a:spcBef>
              <a:spcAft>
                <a:spcPts val="0"/>
              </a:spcAft>
              <a:buClr>
                <a:schemeClr val="dk1"/>
              </a:buClr>
              <a:buSzPts val="3200"/>
              <a:buChar char="•"/>
            </a:pPr>
            <a:r>
              <a:rPr lang="en-US"/>
              <a:t>“Not sure why the $0 in 29 days is included”</a:t>
            </a:r>
            <a:endParaRPr/>
          </a:p>
          <a:p>
            <a:pPr indent="-342900" lvl="0" marL="342900" rtl="0" algn="l">
              <a:spcBef>
                <a:spcPts val="640"/>
              </a:spcBef>
              <a:spcAft>
                <a:spcPts val="0"/>
              </a:spcAft>
              <a:buClr>
                <a:schemeClr val="dk1"/>
              </a:buClr>
              <a:buSzPts val="3200"/>
              <a:buChar char="•"/>
            </a:pPr>
            <a:r>
              <a:rPr lang="en-US"/>
              <a:t>“why 0 in 29 days”</a:t>
            </a:r>
            <a:endParaRPr/>
          </a:p>
          <a:p>
            <a:pPr indent="-342900" lvl="0" marL="342900" rtl="0" algn="l">
              <a:spcBef>
                <a:spcPts val="640"/>
              </a:spcBef>
              <a:spcAft>
                <a:spcPts val="0"/>
              </a:spcAft>
              <a:buClr>
                <a:schemeClr val="dk1"/>
              </a:buClr>
              <a:buSzPts val="3200"/>
              <a:buChar char="•"/>
            </a:pPr>
            <a:r>
              <a:rPr lang="en-US"/>
              <a:t>“I would rather take the first option, which is $24 today, and $0 in 29 days. I want my money NOW. lol”</a:t>
            </a:r>
            <a:endParaRPr/>
          </a:p>
          <a:p>
            <a:pPr indent="-342900" lvl="0" marL="342900" rtl="0" algn="l">
              <a:spcBef>
                <a:spcPts val="640"/>
              </a:spcBef>
              <a:spcAft>
                <a:spcPts val="0"/>
              </a:spcAft>
              <a:buClr>
                <a:schemeClr val="dk1"/>
              </a:buClr>
              <a:buSzPts val="3200"/>
              <a:buChar char="•"/>
            </a:pPr>
            <a:r>
              <a:rPr lang="en-US"/>
              <a:t>“0 in 29 definitely sucks”</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347" name="Google Shape;347;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Study 2: Magnitude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3: “Now” effect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4: Losses – </a:t>
            </a:r>
            <a:r>
              <a:rPr b="1" lang="en-US">
                <a:solidFill>
                  <a:srgbClr val="FF0000"/>
                </a:solidFill>
              </a:rPr>
              <a:t>mostly robust</a:t>
            </a:r>
            <a:r>
              <a:rPr lang="en-US"/>
              <a:t> </a:t>
            </a:r>
            <a:endParaRPr/>
          </a:p>
          <a:p>
            <a:pPr indent="0" lvl="0" marL="0" rtl="0" algn="l">
              <a:spcBef>
                <a:spcPts val="592"/>
              </a:spcBef>
              <a:spcAft>
                <a:spcPts val="0"/>
              </a:spcAft>
              <a:buClr>
                <a:schemeClr val="dk1"/>
              </a:buClr>
              <a:buSzPct val="100000"/>
              <a:buNone/>
            </a:pPr>
            <a:r>
              <a:rPr lang="en-US"/>
              <a:t>Study 5a: Within subjects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5b: Lay predictions – </a:t>
            </a:r>
            <a:r>
              <a:rPr b="1" lang="en-US">
                <a:solidFill>
                  <a:srgbClr val="FF0000"/>
                </a:solidFill>
              </a:rPr>
              <a:t>people are dumb</a:t>
            </a:r>
            <a:endParaRPr/>
          </a:p>
          <a:p>
            <a:pPr indent="0" lvl="0" marL="0" rtl="0" algn="l">
              <a:spcBef>
                <a:spcPts val="592"/>
              </a:spcBef>
              <a:spcAft>
                <a:spcPts val="0"/>
              </a:spcAft>
              <a:buClr>
                <a:schemeClr val="dk1"/>
              </a:buClr>
              <a:buSzPct val="100000"/>
              <a:buNone/>
            </a:pPr>
            <a:r>
              <a:rPr lang="en-US"/>
              <a:t>Study 6: Thought listings – </a:t>
            </a:r>
            <a:r>
              <a:rPr b="1" lang="en-US">
                <a:solidFill>
                  <a:srgbClr val="FF0000"/>
                </a:solidFill>
              </a:rPr>
              <a:t>people are dumb, no mediation ☹</a:t>
            </a:r>
            <a:endParaRPr/>
          </a:p>
          <a:p>
            <a:pPr indent="0" lvl="0" marL="0" rtl="0" algn="l">
              <a:spcBef>
                <a:spcPts val="592"/>
              </a:spcBef>
              <a:spcAft>
                <a:spcPts val="0"/>
              </a:spcAft>
              <a:buClr>
                <a:schemeClr val="dk1"/>
              </a:buClr>
              <a:buSzPct val="100000"/>
              <a:buNone/>
            </a:pPr>
            <a:r>
              <a:rPr lang="en-US"/>
              <a:t>Study 7: Implicit process measure (RTs) </a:t>
            </a:r>
            <a:endParaRPr/>
          </a:p>
          <a:p>
            <a:pPr indent="0" lvl="0" marL="0" rtl="0" algn="l">
              <a:spcBef>
                <a:spcPts val="592"/>
              </a:spcBef>
              <a:spcAft>
                <a:spcPts val="0"/>
              </a:spcAft>
              <a:buClr>
                <a:schemeClr val="dk1"/>
              </a:buClr>
              <a:buSzPct val="100000"/>
              <a:buNone/>
            </a:pPr>
            <a:r>
              <a:rPr lang="en-US"/>
              <a:t>Study 8: Real outcomes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7"/>
          <p:cNvSpPr txBox="1"/>
          <p:nvPr>
            <p:ph type="title"/>
          </p:nvPr>
        </p:nvSpPr>
        <p:spPr>
          <a:xfrm>
            <a:off x="457200" y="11663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7: Choice times</a:t>
            </a:r>
            <a:endParaRPr/>
          </a:p>
        </p:txBody>
      </p:sp>
      <p:sp>
        <p:nvSpPr>
          <p:cNvPr id="353" name="Google Shape;353;p37"/>
          <p:cNvSpPr txBox="1"/>
          <p:nvPr>
            <p:ph idx="1" type="body"/>
          </p:nvPr>
        </p:nvSpPr>
        <p:spPr>
          <a:xfrm>
            <a:off x="457200" y="1268760"/>
            <a:ext cx="8229600" cy="54006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a:t>What about unconscious processing? We can measure this through response times. </a:t>
            </a:r>
            <a:endParaRPr/>
          </a:p>
          <a:p>
            <a:pPr indent="-342900" lvl="0" marL="342900" rtl="0" algn="l">
              <a:spcBef>
                <a:spcPts val="592"/>
              </a:spcBef>
              <a:spcAft>
                <a:spcPts val="0"/>
              </a:spcAft>
              <a:buClr>
                <a:schemeClr val="dk1"/>
              </a:buClr>
              <a:buSzPct val="100000"/>
              <a:buChar char="•"/>
            </a:pPr>
            <a:r>
              <a:rPr lang="en-US"/>
              <a:t>H1: SS zero brings new information 🡪 Choice times increased. </a:t>
            </a:r>
            <a:endParaRPr/>
          </a:p>
          <a:p>
            <a:pPr indent="-342900" lvl="0" marL="342900" rtl="0" algn="l">
              <a:spcBef>
                <a:spcPts val="592"/>
              </a:spcBef>
              <a:spcAft>
                <a:spcPts val="0"/>
              </a:spcAft>
              <a:buClr>
                <a:schemeClr val="dk1"/>
              </a:buClr>
              <a:buSzPct val="100000"/>
              <a:buChar char="•"/>
            </a:pPr>
            <a:r>
              <a:rPr lang="en-US"/>
              <a:t>H2: LL zero brings no information 🡪 Choice times unchanged.</a:t>
            </a:r>
            <a:endParaRPr/>
          </a:p>
          <a:p>
            <a:pPr indent="-342900" lvl="0" marL="342900" rtl="0" algn="l">
              <a:spcBef>
                <a:spcPts val="592"/>
              </a:spcBef>
              <a:spcAft>
                <a:spcPts val="0"/>
              </a:spcAft>
              <a:buClr>
                <a:schemeClr val="dk1"/>
              </a:buClr>
              <a:buSzPct val="100000"/>
              <a:buChar char="•"/>
            </a:pPr>
            <a:r>
              <a:rPr lang="en-US"/>
              <a:t>H3: Choice times predict patience, and mediate results</a:t>
            </a:r>
            <a:endParaRPr/>
          </a:p>
          <a:p>
            <a:pPr indent="-342900" lvl="0" marL="342900" rtl="0" algn="l">
              <a:spcBef>
                <a:spcPts val="592"/>
              </a:spcBef>
              <a:spcAft>
                <a:spcPts val="0"/>
              </a:spcAft>
              <a:buClr>
                <a:schemeClr val="dk1"/>
              </a:buClr>
              <a:buSzPct val="100000"/>
              <a:buChar char="•"/>
            </a:pPr>
            <a:r>
              <a:rPr lang="en-US"/>
              <a:t>Method: measured response times, logged for analyses, exponentiated for descriptive stats </a:t>
            </a:r>
            <a:endParaRPr/>
          </a:p>
          <a:p>
            <a:pPr indent="-342900" lvl="0" marL="342900" rtl="0" algn="l">
              <a:spcBef>
                <a:spcPts val="592"/>
              </a:spcBef>
              <a:spcAft>
                <a:spcPts val="0"/>
              </a:spcAft>
              <a:buClr>
                <a:schemeClr val="dk1"/>
              </a:buClr>
              <a:buSzPct val="100000"/>
              <a:buChar char="•"/>
            </a:pPr>
            <a:r>
              <a:rPr lang="en-US"/>
              <a:t>Choice results: replicate</a:t>
            </a:r>
            <a:endParaRPr/>
          </a:p>
        </p:txBody>
      </p:sp>
      <p:pic>
        <p:nvPicPr>
          <p:cNvPr descr="C:\Users\Dave\Desktop\yes-baby-fist-pump.jpg" id="354" name="Google Shape;354;p37"/>
          <p:cNvPicPr preferRelativeResize="0"/>
          <p:nvPr/>
        </p:nvPicPr>
        <p:blipFill rotWithShape="1">
          <a:blip r:embed="rId3">
            <a:alphaModFix/>
          </a:blip>
          <a:srcRect b="0" l="0" r="0" t="0"/>
          <a:stretch/>
        </p:blipFill>
        <p:spPr>
          <a:xfrm>
            <a:off x="4954769" y="5828863"/>
            <a:ext cx="1532433" cy="10062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Choice times</a:t>
            </a:r>
            <a:endParaRPr/>
          </a:p>
        </p:txBody>
      </p:sp>
      <p:graphicFrame>
        <p:nvGraphicFramePr>
          <p:cNvPr id="360" name="Google Shape;360;p38"/>
          <p:cNvGraphicFramePr/>
          <p:nvPr/>
        </p:nvGraphicFramePr>
        <p:xfrm>
          <a:off x="0" y="1412776"/>
          <a:ext cx="9144000" cy="5328591"/>
        </p:xfrm>
        <a:graphic>
          <a:graphicData uri="http://schemas.openxmlformats.org/drawingml/2006/chart">
            <c:chart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9"/>
          <p:cNvSpPr txBox="1"/>
          <p:nvPr>
            <p:ph type="title"/>
          </p:nvPr>
        </p:nvSpPr>
        <p:spPr>
          <a:xfrm>
            <a:off x="395536" y="-9939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7: Results</a:t>
            </a:r>
            <a:endParaRPr/>
          </a:p>
        </p:txBody>
      </p:sp>
      <p:sp>
        <p:nvSpPr>
          <p:cNvPr id="366" name="Google Shape;366;p39"/>
          <p:cNvSpPr txBox="1"/>
          <p:nvPr>
            <p:ph idx="1" type="body"/>
          </p:nvPr>
        </p:nvSpPr>
        <p:spPr>
          <a:xfrm>
            <a:off x="457200" y="1124744"/>
            <a:ext cx="8229600" cy="561662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b="1" lang="en-US"/>
              <a:t>$100 now and $0 in one year</a:t>
            </a:r>
            <a:br>
              <a:rPr b="1" lang="en-US"/>
            </a:br>
            <a:r>
              <a:rPr b="1" lang="en-US"/>
              <a:t>OR </a:t>
            </a:r>
            <a:br>
              <a:rPr b="1" lang="en-US"/>
            </a:br>
            <a:r>
              <a:rPr b="1" lang="en-US"/>
              <a:t>$0 in now and $150 in one year</a:t>
            </a:r>
            <a:endParaRPr/>
          </a:p>
          <a:p>
            <a:pPr indent="-342900" lvl="0" marL="342900" rtl="0" algn="l">
              <a:spcBef>
                <a:spcPts val="592"/>
              </a:spcBef>
              <a:spcAft>
                <a:spcPts val="0"/>
              </a:spcAft>
              <a:buClr>
                <a:schemeClr val="dk1"/>
              </a:buClr>
              <a:buSzPct val="100000"/>
              <a:buChar char="•"/>
            </a:pPr>
            <a:r>
              <a:rPr lang="en-US"/>
              <a:t>Aggregate choice times </a:t>
            </a:r>
            <a:r>
              <a:rPr i="1" lang="en-US"/>
              <a:t>uncorrelated</a:t>
            </a:r>
            <a:r>
              <a:rPr lang="en-US"/>
              <a:t> with patience, </a:t>
            </a:r>
            <a:r>
              <a:rPr i="1" lang="en-US"/>
              <a:t>r</a:t>
            </a:r>
            <a:r>
              <a:rPr lang="en-US"/>
              <a:t>(225) = -.01, </a:t>
            </a:r>
            <a:r>
              <a:rPr i="1" lang="en-US"/>
              <a:t>p</a:t>
            </a:r>
            <a:r>
              <a:rPr lang="en-US"/>
              <a:t> = .87</a:t>
            </a:r>
            <a:endParaRPr/>
          </a:p>
          <a:p>
            <a:pPr indent="0" lvl="0" marL="0" rtl="0" algn="l">
              <a:spcBef>
                <a:spcPts val="592"/>
              </a:spcBef>
              <a:spcAft>
                <a:spcPts val="0"/>
              </a:spcAft>
              <a:buClr>
                <a:schemeClr val="dk1"/>
              </a:buClr>
              <a:buSzPct val="100000"/>
              <a:buNone/>
            </a:pPr>
            <a:r>
              <a:rPr lang="en-US"/>
              <a:t>However, if we break it down by which option participants chose, we see: </a:t>
            </a:r>
            <a:endParaRPr/>
          </a:p>
          <a:p>
            <a:pPr indent="-342900" lvl="0" marL="342900" rtl="0" algn="l">
              <a:spcBef>
                <a:spcPts val="592"/>
              </a:spcBef>
              <a:spcAft>
                <a:spcPts val="0"/>
              </a:spcAft>
              <a:buClr>
                <a:schemeClr val="dk1"/>
              </a:buClr>
              <a:buSzPct val="100000"/>
              <a:buChar char="•"/>
            </a:pPr>
            <a:r>
              <a:rPr i="1" lang="en-US"/>
              <a:t>SS</a:t>
            </a:r>
            <a:r>
              <a:rPr lang="en-US"/>
              <a:t> choice times were positively correlated with patience, </a:t>
            </a:r>
            <a:r>
              <a:rPr i="1" lang="en-US"/>
              <a:t>r</a:t>
            </a:r>
            <a:r>
              <a:rPr lang="en-US"/>
              <a:t>(220) = .24, </a:t>
            </a:r>
            <a:r>
              <a:rPr i="1" lang="en-US"/>
              <a:t>p</a:t>
            </a:r>
            <a:r>
              <a:rPr lang="en-US"/>
              <a:t> &lt; .001</a:t>
            </a:r>
            <a:endParaRPr/>
          </a:p>
          <a:p>
            <a:pPr indent="-342900" lvl="0" marL="342900" rtl="0" algn="l">
              <a:spcBef>
                <a:spcPts val="592"/>
              </a:spcBef>
              <a:spcAft>
                <a:spcPts val="0"/>
              </a:spcAft>
              <a:buClr>
                <a:schemeClr val="dk1"/>
              </a:buClr>
              <a:buSzPct val="100000"/>
              <a:buChar char="•"/>
            </a:pPr>
            <a:r>
              <a:rPr i="1" lang="en-US"/>
              <a:t>LL</a:t>
            </a:r>
            <a:r>
              <a:rPr lang="en-US"/>
              <a:t> choice times were negatively correlated with patience, </a:t>
            </a:r>
            <a:r>
              <a:rPr i="1" lang="en-US"/>
              <a:t>r</a:t>
            </a:r>
            <a:r>
              <a:rPr lang="en-US"/>
              <a:t>(219) = -.27, </a:t>
            </a:r>
            <a:r>
              <a:rPr i="1" lang="en-US"/>
              <a:t>p</a:t>
            </a:r>
            <a:r>
              <a:rPr lang="en-US"/>
              <a:t> &lt; .001</a:t>
            </a:r>
            <a:endParaRPr/>
          </a:p>
          <a:p>
            <a:pPr indent="0" lvl="0" marL="0" rtl="0" algn="l">
              <a:spcBef>
                <a:spcPts val="592"/>
              </a:spcBef>
              <a:spcAft>
                <a:spcPts val="0"/>
              </a:spcAft>
              <a:buClr>
                <a:srgbClr val="FF0000"/>
              </a:buClr>
              <a:buSzPct val="100000"/>
              <a:buNone/>
            </a:pPr>
            <a:r>
              <a:rPr b="1" i="1" lang="en-US">
                <a:solidFill>
                  <a:srgbClr val="FF0000"/>
                </a:solidFill>
              </a:rPr>
              <a:t>SS zero makes impatient choices harder, and patient choices easier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457200" y="404664"/>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Consumer choices and </a:t>
            </a:r>
            <a:br>
              <a:rPr lang="en-US"/>
            </a:br>
            <a:r>
              <a:rPr lang="en-US"/>
              <a:t>opportunity costs</a:t>
            </a:r>
            <a:endParaRPr/>
          </a:p>
        </p:txBody>
      </p:sp>
      <p:sp>
        <p:nvSpPr>
          <p:cNvPr id="116" name="Google Shape;116;p4"/>
          <p:cNvSpPr txBox="1"/>
          <p:nvPr/>
        </p:nvSpPr>
        <p:spPr>
          <a:xfrm>
            <a:off x="1233139" y="4461389"/>
            <a:ext cx="331236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But forego the big TV.</a:t>
            </a:r>
            <a:endParaRPr/>
          </a:p>
        </p:txBody>
      </p:sp>
      <p:sp>
        <p:nvSpPr>
          <p:cNvPr id="117" name="Google Shape;117;p4"/>
          <p:cNvSpPr txBox="1"/>
          <p:nvPr/>
        </p:nvSpPr>
        <p:spPr>
          <a:xfrm>
            <a:off x="4716016" y="2213795"/>
            <a:ext cx="403244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But forego the bigger pension.</a:t>
            </a:r>
            <a:endParaRPr/>
          </a:p>
        </p:txBody>
      </p:sp>
      <p:sp>
        <p:nvSpPr>
          <p:cNvPr id="118" name="Google Shape;118;p4"/>
          <p:cNvSpPr txBox="1"/>
          <p:nvPr/>
        </p:nvSpPr>
        <p:spPr>
          <a:xfrm>
            <a:off x="1547664" y="5877272"/>
            <a:ext cx="18002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NOW</a:t>
            </a:r>
            <a:endParaRPr/>
          </a:p>
        </p:txBody>
      </p:sp>
      <p:sp>
        <p:nvSpPr>
          <p:cNvPr id="119" name="Google Shape;119;p4"/>
          <p:cNvSpPr txBox="1"/>
          <p:nvPr/>
        </p:nvSpPr>
        <p:spPr>
          <a:xfrm>
            <a:off x="5220072" y="5674128"/>
            <a:ext cx="302433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SOME YEARS HENCE</a:t>
            </a:r>
            <a:endParaRPr/>
          </a:p>
        </p:txBody>
      </p:sp>
      <p:cxnSp>
        <p:nvCxnSpPr>
          <p:cNvPr id="120" name="Google Shape;120;p4"/>
          <p:cNvCxnSpPr/>
          <p:nvPr/>
        </p:nvCxnSpPr>
        <p:spPr>
          <a:xfrm>
            <a:off x="899592" y="5674128"/>
            <a:ext cx="7128792" cy="0"/>
          </a:xfrm>
          <a:prstGeom prst="straightConnector1">
            <a:avLst/>
          </a:prstGeom>
          <a:noFill/>
          <a:ln cap="flat" cmpd="sng" w="31750">
            <a:solidFill>
              <a:schemeClr val="dk1"/>
            </a:solidFill>
            <a:prstDash val="solid"/>
            <a:round/>
            <a:headEnd len="sm" w="sm" type="none"/>
            <a:tailEnd len="sm" w="sm" type="none"/>
          </a:ln>
        </p:spPr>
      </p:cxnSp>
      <p:pic>
        <p:nvPicPr>
          <p:cNvPr descr="http://ecx.images-amazon.com/images/I/81NuajYyDML._SL1500_.jpg" id="121" name="Google Shape;121;p4"/>
          <p:cNvPicPr preferRelativeResize="0"/>
          <p:nvPr/>
        </p:nvPicPr>
        <p:blipFill rotWithShape="1">
          <a:blip r:embed="rId3">
            <a:alphaModFix/>
          </a:blip>
          <a:srcRect b="0" l="0" r="0" t="0"/>
          <a:stretch/>
        </p:blipFill>
        <p:spPr>
          <a:xfrm>
            <a:off x="820634" y="1793794"/>
            <a:ext cx="3564396" cy="2376264"/>
          </a:xfrm>
          <a:prstGeom prst="rect">
            <a:avLst/>
          </a:prstGeom>
          <a:noFill/>
          <a:ln>
            <a:noFill/>
          </a:ln>
        </p:spPr>
      </p:pic>
      <p:sp>
        <p:nvSpPr>
          <p:cNvPr id="122" name="Google Shape;122;p4"/>
          <p:cNvSpPr/>
          <p:nvPr/>
        </p:nvSpPr>
        <p:spPr>
          <a:xfrm>
            <a:off x="899592" y="4414810"/>
            <a:ext cx="3816424" cy="1259318"/>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p:nvPr/>
        </p:nvSpPr>
        <p:spPr>
          <a:xfrm>
            <a:off x="4689027" y="2122745"/>
            <a:ext cx="3816424" cy="1259318"/>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4" name="Google Shape;124;p4"/>
          <p:cNvCxnSpPr>
            <a:endCxn id="117" idx="1"/>
          </p:cNvCxnSpPr>
          <p:nvPr/>
        </p:nvCxnSpPr>
        <p:spPr>
          <a:xfrm>
            <a:off x="4068016" y="2752404"/>
            <a:ext cx="648000" cy="0"/>
          </a:xfrm>
          <a:prstGeom prst="straightConnector1">
            <a:avLst/>
          </a:prstGeom>
          <a:noFill/>
          <a:ln cap="flat" cmpd="sng" w="63500">
            <a:solidFill>
              <a:srgbClr val="4A7DBA"/>
            </a:solidFill>
            <a:prstDash val="solid"/>
            <a:round/>
            <a:headEnd len="sm" w="sm" type="none"/>
            <a:tailEnd len="med" w="med" type="stealth"/>
          </a:ln>
        </p:spPr>
      </p:cxnSp>
      <p:cxnSp>
        <p:nvCxnSpPr>
          <p:cNvPr id="125" name="Google Shape;125;p4"/>
          <p:cNvCxnSpPr/>
          <p:nvPr/>
        </p:nvCxnSpPr>
        <p:spPr>
          <a:xfrm rot="10800000">
            <a:off x="4449771" y="4941168"/>
            <a:ext cx="612068" cy="0"/>
          </a:xfrm>
          <a:prstGeom prst="straightConnector1">
            <a:avLst/>
          </a:prstGeom>
          <a:noFill/>
          <a:ln cap="flat" cmpd="sng" w="63500">
            <a:solidFill>
              <a:srgbClr val="4A7DBA"/>
            </a:solidFill>
            <a:prstDash val="solid"/>
            <a:round/>
            <a:headEnd len="sm" w="sm" type="none"/>
            <a:tailEnd len="med" w="med" type="stealth"/>
          </a:ln>
        </p:spPr>
      </p:cxnSp>
      <p:pic>
        <p:nvPicPr>
          <p:cNvPr descr="A plant in a glass jar&#10;&#10;Description automatically generated with medium confidence" id="126" name="Google Shape;126;p4"/>
          <p:cNvPicPr preferRelativeResize="0"/>
          <p:nvPr/>
        </p:nvPicPr>
        <p:blipFill rotWithShape="1">
          <a:blip r:embed="rId4">
            <a:alphaModFix/>
          </a:blip>
          <a:srcRect b="0" l="0" r="0" t="0"/>
          <a:stretch/>
        </p:blipFill>
        <p:spPr>
          <a:xfrm>
            <a:off x="5216788" y="3517584"/>
            <a:ext cx="3059617" cy="2041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7: Mediation</a:t>
            </a:r>
            <a:endParaRPr/>
          </a:p>
        </p:txBody>
      </p:sp>
      <p:pic>
        <p:nvPicPr>
          <p:cNvPr descr="C:\Users\Dave\Desktop\7a.png" id="372" name="Google Shape;372;p40"/>
          <p:cNvPicPr preferRelativeResize="0"/>
          <p:nvPr/>
        </p:nvPicPr>
        <p:blipFill rotWithShape="1">
          <a:blip r:embed="rId3">
            <a:alphaModFix/>
          </a:blip>
          <a:srcRect b="0" l="0" r="0" t="0"/>
          <a:stretch/>
        </p:blipFill>
        <p:spPr>
          <a:xfrm>
            <a:off x="0" y="1931034"/>
            <a:ext cx="9154913" cy="3442182"/>
          </a:xfrm>
          <a:prstGeom prst="rect">
            <a:avLst/>
          </a:prstGeom>
          <a:noFill/>
          <a:ln>
            <a:noFill/>
          </a:ln>
        </p:spPr>
      </p:pic>
      <p:sp>
        <p:nvSpPr>
          <p:cNvPr id="373" name="Google Shape;373;p40"/>
          <p:cNvSpPr txBox="1"/>
          <p:nvPr/>
        </p:nvSpPr>
        <p:spPr>
          <a:xfrm>
            <a:off x="5371178" y="6205265"/>
            <a:ext cx="37448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Bootstrapped mediation test: </a:t>
            </a:r>
            <a:r>
              <a:rPr i="1" lang="en-US" sz="1800">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 &lt; .001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7: Suppression</a:t>
            </a:r>
            <a:endParaRPr/>
          </a:p>
        </p:txBody>
      </p:sp>
      <p:pic>
        <p:nvPicPr>
          <p:cNvPr descr="C:\Users\Dave\Desktop\7b.png" id="379" name="Google Shape;379;p41"/>
          <p:cNvPicPr preferRelativeResize="0"/>
          <p:nvPr/>
        </p:nvPicPr>
        <p:blipFill rotWithShape="1">
          <a:blip r:embed="rId3">
            <a:alphaModFix/>
          </a:blip>
          <a:srcRect b="0" l="0" r="0" t="0"/>
          <a:stretch/>
        </p:blipFill>
        <p:spPr>
          <a:xfrm>
            <a:off x="0" y="2204864"/>
            <a:ext cx="9144000" cy="3456384"/>
          </a:xfrm>
          <a:prstGeom prst="rect">
            <a:avLst/>
          </a:prstGeom>
          <a:noFill/>
          <a:ln>
            <a:noFill/>
          </a:ln>
        </p:spPr>
      </p:pic>
      <p:sp>
        <p:nvSpPr>
          <p:cNvPr id="380" name="Google Shape;380;p41"/>
          <p:cNvSpPr txBox="1"/>
          <p:nvPr/>
        </p:nvSpPr>
        <p:spPr>
          <a:xfrm>
            <a:off x="5371178" y="6205265"/>
            <a:ext cx="36702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Bootstrapped supression test: </a:t>
            </a:r>
            <a:r>
              <a:rPr i="1" lang="en-US" sz="1800">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 &lt; .01</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386" name="Google Shape;386;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Study 2: Magnitude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3: “Now” effect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4: Losses – </a:t>
            </a:r>
            <a:r>
              <a:rPr b="1" lang="en-US">
                <a:solidFill>
                  <a:srgbClr val="FF0000"/>
                </a:solidFill>
              </a:rPr>
              <a:t>mostly robust</a:t>
            </a:r>
            <a:r>
              <a:rPr lang="en-US"/>
              <a:t> </a:t>
            </a:r>
            <a:endParaRPr/>
          </a:p>
          <a:p>
            <a:pPr indent="0" lvl="0" marL="0" rtl="0" algn="l">
              <a:spcBef>
                <a:spcPts val="592"/>
              </a:spcBef>
              <a:spcAft>
                <a:spcPts val="0"/>
              </a:spcAft>
              <a:buClr>
                <a:schemeClr val="dk1"/>
              </a:buClr>
              <a:buSzPct val="100000"/>
              <a:buNone/>
            </a:pPr>
            <a:r>
              <a:rPr lang="en-US"/>
              <a:t>Study 5a: Within subjects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5b: Lay predictions – </a:t>
            </a:r>
            <a:r>
              <a:rPr b="1" lang="en-US">
                <a:solidFill>
                  <a:srgbClr val="FF0000"/>
                </a:solidFill>
              </a:rPr>
              <a:t>people are dumb</a:t>
            </a:r>
            <a:endParaRPr/>
          </a:p>
          <a:p>
            <a:pPr indent="0" lvl="0" marL="0" rtl="0" algn="l">
              <a:spcBef>
                <a:spcPts val="592"/>
              </a:spcBef>
              <a:spcAft>
                <a:spcPts val="0"/>
              </a:spcAft>
              <a:buClr>
                <a:schemeClr val="dk1"/>
              </a:buClr>
              <a:buSzPct val="100000"/>
              <a:buNone/>
            </a:pPr>
            <a:r>
              <a:rPr lang="en-US"/>
              <a:t>Study 6: Thought listings – </a:t>
            </a:r>
            <a:r>
              <a:rPr b="1" lang="en-US">
                <a:solidFill>
                  <a:srgbClr val="FF0000"/>
                </a:solidFill>
              </a:rPr>
              <a:t>people are dumb</a:t>
            </a:r>
            <a:endParaRPr/>
          </a:p>
          <a:p>
            <a:pPr indent="0" lvl="0" marL="0" rtl="0" algn="l">
              <a:spcBef>
                <a:spcPts val="592"/>
              </a:spcBef>
              <a:spcAft>
                <a:spcPts val="0"/>
              </a:spcAft>
              <a:buClr>
                <a:schemeClr val="dk1"/>
              </a:buClr>
              <a:buSzPct val="100000"/>
              <a:buNone/>
            </a:pPr>
            <a:r>
              <a:rPr lang="en-US"/>
              <a:t>Study 7: Implicit process measure (RTs) – </a:t>
            </a:r>
            <a:r>
              <a:rPr b="1" lang="en-US">
                <a:solidFill>
                  <a:srgbClr val="FF0000"/>
                </a:solidFill>
              </a:rPr>
              <a:t>mediation, hell yeah!</a:t>
            </a:r>
            <a:r>
              <a:rPr lang="en-US"/>
              <a:t> </a:t>
            </a:r>
            <a:endParaRPr/>
          </a:p>
          <a:p>
            <a:pPr indent="0" lvl="0" marL="0" rtl="0" algn="l">
              <a:spcBef>
                <a:spcPts val="592"/>
              </a:spcBef>
              <a:spcAft>
                <a:spcPts val="0"/>
              </a:spcAft>
              <a:buClr>
                <a:schemeClr val="dk1"/>
              </a:buClr>
              <a:buSzPct val="100000"/>
              <a:buNone/>
            </a:pPr>
            <a:r>
              <a:rPr lang="en-US"/>
              <a:t>Study 8: Real outcomes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8: Real Outcomes</a:t>
            </a:r>
            <a:endParaRPr/>
          </a:p>
        </p:txBody>
      </p:sp>
      <p:sp>
        <p:nvSpPr>
          <p:cNvPr id="392" name="Google Shape;392;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Stanford Students (</a:t>
            </a:r>
            <a:r>
              <a:rPr i="1" lang="en-US"/>
              <a:t>N</a:t>
            </a:r>
            <a:r>
              <a:rPr lang="en-US"/>
              <a:t>=301)</a:t>
            </a:r>
            <a:endParaRPr/>
          </a:p>
          <a:p>
            <a:pPr indent="-342900" lvl="0" marL="342900" rtl="0" algn="l">
              <a:spcBef>
                <a:spcPts val="640"/>
              </a:spcBef>
              <a:spcAft>
                <a:spcPts val="0"/>
              </a:spcAft>
              <a:buClr>
                <a:schemeClr val="dk1"/>
              </a:buClr>
              <a:buSzPts val="3200"/>
              <a:buChar char="•"/>
            </a:pPr>
            <a:r>
              <a:rPr lang="en-US"/>
              <a:t>Paid out one trial randomly using an Amazon gift certificate </a:t>
            </a:r>
            <a:br>
              <a:rPr lang="en-US"/>
            </a:br>
            <a:r>
              <a:rPr lang="en-US"/>
              <a:t>(including immediate payments)</a:t>
            </a:r>
            <a:endParaRPr/>
          </a:p>
          <a:p>
            <a:pPr indent="-342900" lvl="0" marL="342900" rtl="0" algn="l">
              <a:spcBef>
                <a:spcPts val="640"/>
              </a:spcBef>
              <a:spcAft>
                <a:spcPts val="0"/>
              </a:spcAft>
              <a:buClr>
                <a:schemeClr val="dk1"/>
              </a:buClr>
              <a:buSzPts val="3200"/>
              <a:buChar char="•"/>
            </a:pPr>
            <a:r>
              <a:rPr b="1" lang="en-US"/>
              <a:t>Results:</a:t>
            </a:r>
            <a:r>
              <a:rPr lang="en-US"/>
              <a:t> Replicated choice data (slightly smaller effect size)</a:t>
            </a:r>
            <a:endParaRPr/>
          </a:p>
          <a:p>
            <a:pPr indent="-342900" lvl="0" marL="342900" rtl="0" algn="l">
              <a:spcBef>
                <a:spcPts val="640"/>
              </a:spcBef>
              <a:spcAft>
                <a:spcPts val="0"/>
              </a:spcAft>
              <a:buClr>
                <a:schemeClr val="dk1"/>
              </a:buClr>
              <a:buSzPts val="3200"/>
              <a:buChar char="•"/>
            </a:pPr>
            <a:r>
              <a:rPr b="1" lang="en-US"/>
              <a:t>Results:</a:t>
            </a:r>
            <a:r>
              <a:rPr lang="en-US"/>
              <a:t> Effect of SS zero on patience </a:t>
            </a:r>
            <a:r>
              <a:rPr i="1" lang="en-US"/>
              <a:t>fully</a:t>
            </a:r>
            <a:r>
              <a:rPr lang="en-US"/>
              <a:t> mediated by SS choice response times</a:t>
            </a:r>
            <a:endParaRPr/>
          </a:p>
          <a:p>
            <a:pPr indent="-139700" lvl="0" marL="342900" rtl="0" algn="l">
              <a:spcBef>
                <a:spcPts val="640"/>
              </a:spcBef>
              <a:spcAft>
                <a:spcPts val="0"/>
              </a:spcAft>
              <a:buClr>
                <a:schemeClr val="dk1"/>
              </a:buClr>
              <a:buSzPts val="3200"/>
              <a:buNone/>
            </a:pPr>
            <a:r>
              <a:t/>
            </a:r>
            <a:endParaRPr/>
          </a:p>
        </p:txBody>
      </p:sp>
      <p:pic>
        <p:nvPicPr>
          <p:cNvPr descr="C:\Users\Dave\Desktop\yes-baby-fist-pump.jpg" id="393" name="Google Shape;393;p43"/>
          <p:cNvPicPr preferRelativeResize="0"/>
          <p:nvPr/>
        </p:nvPicPr>
        <p:blipFill rotWithShape="1">
          <a:blip r:embed="rId3">
            <a:alphaModFix/>
          </a:blip>
          <a:srcRect b="0" l="0" r="0" t="0"/>
          <a:stretch/>
        </p:blipFill>
        <p:spPr>
          <a:xfrm>
            <a:off x="7524328" y="3717032"/>
            <a:ext cx="1532433" cy="1006297"/>
          </a:xfrm>
          <a:prstGeom prst="rect">
            <a:avLst/>
          </a:prstGeom>
          <a:noFill/>
          <a:ln>
            <a:noFill/>
          </a:ln>
        </p:spPr>
      </p:pic>
      <p:pic>
        <p:nvPicPr>
          <p:cNvPr descr="C:\Users\Dave\Desktop\yes-baby-fist-pump.jpg" id="394" name="Google Shape;394;p43"/>
          <p:cNvPicPr preferRelativeResize="0"/>
          <p:nvPr/>
        </p:nvPicPr>
        <p:blipFill rotWithShape="1">
          <a:blip r:embed="rId3">
            <a:alphaModFix/>
          </a:blip>
          <a:srcRect b="0" l="0" r="0" t="0"/>
          <a:stretch/>
        </p:blipFill>
        <p:spPr>
          <a:xfrm>
            <a:off x="7567855" y="5517232"/>
            <a:ext cx="1532433" cy="10062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8: Results</a:t>
            </a:r>
            <a:endParaRPr/>
          </a:p>
        </p:txBody>
      </p:sp>
      <p:pic>
        <p:nvPicPr>
          <p:cNvPr descr="C:\Users\Dave\Desktop\7c.png" id="400" name="Google Shape;400;p44"/>
          <p:cNvPicPr preferRelativeResize="0"/>
          <p:nvPr/>
        </p:nvPicPr>
        <p:blipFill rotWithShape="1">
          <a:blip r:embed="rId3">
            <a:alphaModFix/>
          </a:blip>
          <a:srcRect b="0" l="0" r="0" t="0"/>
          <a:stretch/>
        </p:blipFill>
        <p:spPr>
          <a:xfrm>
            <a:off x="-1" y="2067242"/>
            <a:ext cx="9116049" cy="3449990"/>
          </a:xfrm>
          <a:prstGeom prst="rect">
            <a:avLst/>
          </a:prstGeom>
          <a:noFill/>
          <a:ln>
            <a:noFill/>
          </a:ln>
        </p:spPr>
      </p:pic>
      <p:sp>
        <p:nvSpPr>
          <p:cNvPr id="401" name="Google Shape;401;p44"/>
          <p:cNvSpPr txBox="1"/>
          <p:nvPr/>
        </p:nvSpPr>
        <p:spPr>
          <a:xfrm>
            <a:off x="5371178" y="6205265"/>
            <a:ext cx="37448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Bootstrapped mediation test: </a:t>
            </a:r>
            <a:r>
              <a:rPr i="1" lang="en-US" sz="1800">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 &lt; .001</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8: Results</a:t>
            </a:r>
            <a:endParaRPr/>
          </a:p>
        </p:txBody>
      </p:sp>
      <p:pic>
        <p:nvPicPr>
          <p:cNvPr descr="C:\Users\Dave\Desktop\7d.png" id="407" name="Google Shape;407;p45"/>
          <p:cNvPicPr preferRelativeResize="0"/>
          <p:nvPr/>
        </p:nvPicPr>
        <p:blipFill rotWithShape="1">
          <a:blip r:embed="rId3">
            <a:alphaModFix/>
          </a:blip>
          <a:srcRect b="0" l="0" r="0" t="0"/>
          <a:stretch/>
        </p:blipFill>
        <p:spPr>
          <a:xfrm>
            <a:off x="-11238" y="2038031"/>
            <a:ext cx="9155238" cy="3335185"/>
          </a:xfrm>
          <a:prstGeom prst="rect">
            <a:avLst/>
          </a:prstGeom>
          <a:noFill/>
          <a:ln>
            <a:noFill/>
          </a:ln>
        </p:spPr>
      </p:pic>
      <p:sp>
        <p:nvSpPr>
          <p:cNvPr id="408" name="Google Shape;408;p45"/>
          <p:cNvSpPr txBox="1"/>
          <p:nvPr/>
        </p:nvSpPr>
        <p:spPr>
          <a:xfrm>
            <a:off x="5218731" y="6205265"/>
            <a:ext cx="39090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Bootstrapped suppression test: </a:t>
            </a:r>
            <a:r>
              <a:rPr i="1" lang="en-US" sz="1800">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 &lt; .001</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Real vs Hypothetical Outcomes</a:t>
            </a:r>
            <a:endParaRPr/>
          </a:p>
        </p:txBody>
      </p:sp>
      <p:graphicFrame>
        <p:nvGraphicFramePr>
          <p:cNvPr id="414" name="Google Shape;414;p46"/>
          <p:cNvGraphicFramePr/>
          <p:nvPr/>
        </p:nvGraphicFramePr>
        <p:xfrm>
          <a:off x="0" y="1628796"/>
          <a:ext cx="3000000" cy="3000000"/>
        </p:xfrm>
        <a:graphic>
          <a:graphicData uri="http://schemas.openxmlformats.org/drawingml/2006/table">
            <a:tbl>
              <a:tblPr>
                <a:noFill/>
                <a:tableStyleId>{3E2B9EEE-E454-45F1-83B7-C2C1415F73EA}</a:tableStyleId>
              </a:tblPr>
              <a:tblGrid>
                <a:gridCol w="3830850"/>
                <a:gridCol w="3132750"/>
                <a:gridCol w="2180375"/>
              </a:tblGrid>
              <a:tr h="528050">
                <a:tc>
                  <a:txBody>
                    <a:bodyPr/>
                    <a:lstStyle/>
                    <a:p>
                      <a:pPr indent="0" lvl="0" marL="0" marR="0" rtl="0" algn="ctr">
                        <a:spcBef>
                          <a:spcPts val="0"/>
                        </a:spcBef>
                        <a:spcAft>
                          <a:spcPts val="0"/>
                        </a:spcAft>
                        <a:buNone/>
                      </a:pPr>
                      <a:r>
                        <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Hypothetical</a:t>
                      </a:r>
                      <a:endParaRPr/>
                    </a:p>
                    <a:p>
                      <a:pPr indent="0" lvl="0" marL="0" marR="0" rtl="0" algn="ctr">
                        <a:spcBef>
                          <a:spcPts val="0"/>
                        </a:spcBef>
                        <a:spcAft>
                          <a:spcPts val="0"/>
                        </a:spcAft>
                        <a:buNone/>
                      </a:pPr>
                      <a:r>
                        <a:rPr b="1" lang="en-US" sz="2800" u="none" cap="none" strike="noStrike"/>
                        <a:t>(Study 1)</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Real</a:t>
                      </a:r>
                      <a:endParaRPr/>
                    </a:p>
                    <a:p>
                      <a:pPr indent="0" lvl="0" marL="0" marR="0" rtl="0" algn="ctr">
                        <a:spcBef>
                          <a:spcPts val="0"/>
                        </a:spcBef>
                        <a:spcAft>
                          <a:spcPts val="0"/>
                        </a:spcAft>
                        <a:buNone/>
                      </a:pPr>
                      <a:r>
                        <a:rPr b="1" lang="en-US" sz="2800" u="none" cap="none" strike="noStrike"/>
                        <a:t>(Study 8)</a:t>
                      </a:r>
                      <a:endParaRPr b="1"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Explicit</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.64</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.66</a:t>
                      </a:r>
                      <a:endParaRPr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Later</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.61</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.63</a:t>
                      </a:r>
                      <a:endParaRPr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Sooner</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.47</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.55</a:t>
                      </a:r>
                      <a:endParaRPr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Hidden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.50</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.56</a:t>
                      </a:r>
                      <a:endParaRPr sz="2800" u="none" cap="none" strike="noStrike">
                        <a:latin typeface="Times New Roman"/>
                        <a:ea typeface="Times New Roman"/>
                        <a:cs typeface="Times New Roman"/>
                        <a:sym typeface="Times New Roman"/>
                      </a:endParaRPr>
                    </a:p>
                  </a:txBody>
                  <a:tcPr marT="0" marB="0" marR="68575" marL="68575" anchor="ctr"/>
                </a:tc>
              </a:tr>
              <a:tr h="1584175">
                <a:tc>
                  <a:txBody>
                    <a:bodyPr/>
                    <a:lstStyle/>
                    <a:p>
                      <a:pPr indent="0" lvl="0" marL="0" marR="0" rtl="0" algn="ctr">
                        <a:spcBef>
                          <a:spcPts val="0"/>
                        </a:spcBef>
                        <a:spcAft>
                          <a:spcPts val="0"/>
                        </a:spcAft>
                        <a:buNone/>
                      </a:pPr>
                      <a:r>
                        <a:rPr b="1" lang="en-US" sz="2800" u="none" cap="none" strike="noStrike"/>
                        <a:t>Hidden zero effect (Explicit minus Hidden)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.14</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.10</a:t>
                      </a:r>
                      <a:endParaRPr sz="28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Mediating, Moderating, &amp; Generalizing</a:t>
            </a:r>
            <a:endParaRPr/>
          </a:p>
        </p:txBody>
      </p:sp>
      <p:sp>
        <p:nvSpPr>
          <p:cNvPr id="420" name="Google Shape;420;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lang="en-US"/>
              <a:t>Study 2: Magnitude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3: “Now” effect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4: Losses – </a:t>
            </a:r>
            <a:r>
              <a:rPr b="1" lang="en-US">
                <a:solidFill>
                  <a:srgbClr val="FF0000"/>
                </a:solidFill>
              </a:rPr>
              <a:t>mostly robust</a:t>
            </a:r>
            <a:r>
              <a:rPr lang="en-US"/>
              <a:t> </a:t>
            </a:r>
            <a:endParaRPr/>
          </a:p>
          <a:p>
            <a:pPr indent="0" lvl="0" marL="0" rtl="0" algn="l">
              <a:spcBef>
                <a:spcPts val="592"/>
              </a:spcBef>
              <a:spcAft>
                <a:spcPts val="0"/>
              </a:spcAft>
              <a:buClr>
                <a:schemeClr val="dk1"/>
              </a:buClr>
              <a:buSzPct val="100000"/>
              <a:buNone/>
            </a:pPr>
            <a:r>
              <a:rPr lang="en-US"/>
              <a:t>Study 5a: Within subjects – </a:t>
            </a:r>
            <a:r>
              <a:rPr b="1" lang="en-US">
                <a:solidFill>
                  <a:srgbClr val="FF0000"/>
                </a:solidFill>
              </a:rPr>
              <a:t>robust!</a:t>
            </a:r>
            <a:endParaRPr/>
          </a:p>
          <a:p>
            <a:pPr indent="0" lvl="0" marL="0" rtl="0" algn="l">
              <a:spcBef>
                <a:spcPts val="592"/>
              </a:spcBef>
              <a:spcAft>
                <a:spcPts val="0"/>
              </a:spcAft>
              <a:buClr>
                <a:schemeClr val="dk1"/>
              </a:buClr>
              <a:buSzPct val="100000"/>
              <a:buNone/>
            </a:pPr>
            <a:r>
              <a:rPr lang="en-US"/>
              <a:t>Study 5b: Lay predictions – </a:t>
            </a:r>
            <a:r>
              <a:rPr b="1" lang="en-US">
                <a:solidFill>
                  <a:srgbClr val="FF0000"/>
                </a:solidFill>
              </a:rPr>
              <a:t>people are dumb</a:t>
            </a:r>
            <a:endParaRPr/>
          </a:p>
          <a:p>
            <a:pPr indent="0" lvl="0" marL="0" rtl="0" algn="l">
              <a:spcBef>
                <a:spcPts val="592"/>
              </a:spcBef>
              <a:spcAft>
                <a:spcPts val="0"/>
              </a:spcAft>
              <a:buClr>
                <a:schemeClr val="dk1"/>
              </a:buClr>
              <a:buSzPct val="100000"/>
              <a:buNone/>
            </a:pPr>
            <a:r>
              <a:rPr lang="en-US"/>
              <a:t>Study 6: Thought listings – </a:t>
            </a:r>
            <a:r>
              <a:rPr b="1" lang="en-US">
                <a:solidFill>
                  <a:srgbClr val="FF0000"/>
                </a:solidFill>
              </a:rPr>
              <a:t>people are dumb</a:t>
            </a:r>
            <a:endParaRPr/>
          </a:p>
          <a:p>
            <a:pPr indent="0" lvl="0" marL="0" rtl="0" algn="l">
              <a:spcBef>
                <a:spcPts val="592"/>
              </a:spcBef>
              <a:spcAft>
                <a:spcPts val="0"/>
              </a:spcAft>
              <a:buClr>
                <a:schemeClr val="dk1"/>
              </a:buClr>
              <a:buSzPct val="100000"/>
              <a:buNone/>
            </a:pPr>
            <a:r>
              <a:rPr lang="en-US"/>
              <a:t>Study 7: Implicit process measure (RTs) – </a:t>
            </a:r>
            <a:r>
              <a:rPr b="1" lang="en-US">
                <a:solidFill>
                  <a:srgbClr val="FF0000"/>
                </a:solidFill>
              </a:rPr>
              <a:t>mediation, hell yeah!</a:t>
            </a:r>
            <a:r>
              <a:rPr lang="en-US"/>
              <a:t> </a:t>
            </a:r>
            <a:endParaRPr/>
          </a:p>
          <a:p>
            <a:pPr indent="0" lvl="0" marL="0" rtl="0" algn="l">
              <a:spcBef>
                <a:spcPts val="592"/>
              </a:spcBef>
              <a:spcAft>
                <a:spcPts val="0"/>
              </a:spcAft>
              <a:buClr>
                <a:schemeClr val="dk1"/>
              </a:buClr>
              <a:buSzPct val="100000"/>
              <a:buNone/>
            </a:pPr>
            <a:r>
              <a:rPr lang="en-US"/>
              <a:t>Study 8: Real outcomes – </a:t>
            </a:r>
            <a:r>
              <a:rPr b="1" lang="en-US">
                <a:solidFill>
                  <a:srgbClr val="FF0000"/>
                </a:solidFill>
              </a:rPr>
              <a:t>robust, but slightly reduced</a:t>
            </a:r>
            <a:endParaRPr/>
          </a:p>
          <a:p>
            <a:pPr indent="0" lvl="0" marL="0" rtl="0" algn="l">
              <a:spcBef>
                <a:spcPts val="592"/>
              </a:spcBef>
              <a:spcAft>
                <a:spcPts val="0"/>
              </a:spcAft>
              <a:buClr>
                <a:schemeClr val="dk1"/>
              </a:buClr>
              <a:buSzPct val="1000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Asymmetry between the impact of SS and LL opportunity costs</a:t>
            </a:r>
            <a:endParaRPr/>
          </a:p>
        </p:txBody>
      </p:sp>
      <p:sp>
        <p:nvSpPr>
          <p:cNvPr id="426" name="Google Shape;426;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Provision for the future makes no inconsiderable demands on our intellectual strength---. </a:t>
            </a:r>
            <a:r>
              <a:rPr b="1" lang="en-US">
                <a:solidFill>
                  <a:srgbClr val="FF0000"/>
                </a:solidFill>
              </a:rPr>
              <a:t>The present always gets its rights. </a:t>
            </a:r>
            <a:r>
              <a:rPr lang="en-US"/>
              <a:t>It forces itself upon us through our senses. To cry for food when hungry occurs even to a baby.  </a:t>
            </a:r>
            <a:r>
              <a:rPr b="1" lang="en-US">
                <a:solidFill>
                  <a:srgbClr val="FF0000"/>
                </a:solidFill>
              </a:rPr>
              <a:t>But the future we must anticipate and picture.   (</a:t>
            </a:r>
            <a:r>
              <a:rPr lang="en-US"/>
              <a:t>Böhm-Bawerk 1891)</a:t>
            </a:r>
            <a:endParaRPr/>
          </a:p>
          <a:p>
            <a:pPr indent="-342900" lvl="0" marL="342900" rtl="0" algn="l">
              <a:spcBef>
                <a:spcPts val="640"/>
              </a:spcBef>
              <a:spcAft>
                <a:spcPts val="0"/>
              </a:spcAft>
              <a:buClr>
                <a:schemeClr val="dk1"/>
              </a:buClr>
              <a:buSzPts val="3200"/>
              <a:buChar char="•"/>
            </a:pPr>
            <a:r>
              <a:rPr lang="en-US"/>
              <a:t>But how to picture a </a:t>
            </a:r>
            <a:r>
              <a:rPr b="1" i="1" lang="en-US">
                <a:solidFill>
                  <a:srgbClr val="FF0000"/>
                </a:solidFill>
              </a:rPr>
              <a:t>future nothing</a:t>
            </a: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3 studies about something</a:t>
            </a:r>
            <a:endParaRPr/>
          </a:p>
        </p:txBody>
      </p:sp>
      <p:pic>
        <p:nvPicPr>
          <p:cNvPr descr="C:\Users\Dave\Desktop\griffin.jpg" id="432" name="Google Shape;432;p49"/>
          <p:cNvPicPr preferRelativeResize="0"/>
          <p:nvPr/>
        </p:nvPicPr>
        <p:blipFill rotWithShape="1">
          <a:blip r:embed="rId3">
            <a:alphaModFix/>
          </a:blip>
          <a:srcRect b="0" l="0" r="0" t="0"/>
          <a:stretch/>
        </p:blipFill>
        <p:spPr>
          <a:xfrm>
            <a:off x="400049" y="1841776"/>
            <a:ext cx="2326896" cy="2730224"/>
          </a:xfrm>
          <a:prstGeom prst="rect">
            <a:avLst/>
          </a:prstGeom>
          <a:noFill/>
          <a:ln>
            <a:noFill/>
          </a:ln>
        </p:spPr>
      </p:pic>
      <p:pic>
        <p:nvPicPr>
          <p:cNvPr descr="C:\Users\Dave\Desktop\yoonji.jpg" id="433" name="Google Shape;433;p49"/>
          <p:cNvPicPr preferRelativeResize="0"/>
          <p:nvPr/>
        </p:nvPicPr>
        <p:blipFill rotWithShape="1">
          <a:blip r:embed="rId4">
            <a:alphaModFix/>
          </a:blip>
          <a:srcRect b="0" l="0" r="0" t="0"/>
          <a:stretch/>
        </p:blipFill>
        <p:spPr>
          <a:xfrm>
            <a:off x="3417216" y="1841776"/>
            <a:ext cx="1942118" cy="2730224"/>
          </a:xfrm>
          <a:prstGeom prst="rect">
            <a:avLst/>
          </a:prstGeom>
          <a:noFill/>
          <a:ln>
            <a:noFill/>
          </a:ln>
        </p:spPr>
      </p:pic>
      <p:pic>
        <p:nvPicPr>
          <p:cNvPr descr="C:\Users\Dave\Desktop\Daniel.jpg" id="434" name="Google Shape;434;p49"/>
          <p:cNvPicPr preferRelativeResize="0"/>
          <p:nvPr/>
        </p:nvPicPr>
        <p:blipFill rotWithShape="1">
          <a:blip r:embed="rId5">
            <a:alphaModFix/>
          </a:blip>
          <a:srcRect b="0" l="0" r="0" t="0"/>
          <a:stretch/>
        </p:blipFill>
        <p:spPr>
          <a:xfrm>
            <a:off x="6172200" y="1841776"/>
            <a:ext cx="2233820" cy="2730224"/>
          </a:xfrm>
          <a:prstGeom prst="rect">
            <a:avLst/>
          </a:prstGeom>
          <a:noFill/>
          <a:ln>
            <a:noFill/>
          </a:ln>
        </p:spPr>
      </p:pic>
      <p:sp>
        <p:nvSpPr>
          <p:cNvPr id="435" name="Google Shape;435;p49"/>
          <p:cNvSpPr txBox="1"/>
          <p:nvPr/>
        </p:nvSpPr>
        <p:spPr>
          <a:xfrm>
            <a:off x="685800" y="4953000"/>
            <a:ext cx="13346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Dale Griffin</a:t>
            </a:r>
            <a:endParaRPr/>
          </a:p>
        </p:txBody>
      </p:sp>
      <p:sp>
        <p:nvSpPr>
          <p:cNvPr id="436" name="Google Shape;436;p49"/>
          <p:cNvSpPr txBox="1"/>
          <p:nvPr/>
        </p:nvSpPr>
        <p:spPr>
          <a:xfrm>
            <a:off x="3543300" y="5019675"/>
            <a:ext cx="13946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Yoonji Shim</a:t>
            </a:r>
            <a:endParaRPr/>
          </a:p>
        </p:txBody>
      </p:sp>
      <p:sp>
        <p:nvSpPr>
          <p:cNvPr id="437" name="Google Shape;437;p49"/>
          <p:cNvSpPr txBox="1"/>
          <p:nvPr/>
        </p:nvSpPr>
        <p:spPr>
          <a:xfrm>
            <a:off x="6632520" y="5029200"/>
            <a:ext cx="13131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Daniel Sun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The “Hidden Zero” Effect </a:t>
            </a:r>
            <a:br>
              <a:rPr lang="en-US"/>
            </a:br>
            <a:r>
              <a:rPr lang="en-US" sz="2700"/>
              <a:t>(Magen, Dweck &amp; Gross; 2008) </a:t>
            </a:r>
            <a:endParaRPr/>
          </a:p>
        </p:txBody>
      </p:sp>
      <p:sp>
        <p:nvSpPr>
          <p:cNvPr id="133" name="Google Shape;133;p5"/>
          <p:cNvSpPr txBox="1"/>
          <p:nvPr>
            <p:ph idx="1" type="body"/>
          </p:nvPr>
        </p:nvSpPr>
        <p:spPr>
          <a:xfrm>
            <a:off x="457200" y="1600201"/>
            <a:ext cx="8229600" cy="406104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Standard choices between smaller-sooner (</a:t>
            </a:r>
            <a:r>
              <a:rPr i="1" lang="en-US"/>
              <a:t>SS</a:t>
            </a:r>
            <a:r>
              <a:rPr lang="en-US"/>
              <a:t>) and larger-later (</a:t>
            </a:r>
            <a:r>
              <a:rPr i="1" lang="en-US"/>
              <a:t>LL</a:t>
            </a:r>
            <a:r>
              <a:rPr lang="en-US"/>
              <a:t>) rewards.</a:t>
            </a:r>
            <a:endParaRPr/>
          </a:p>
          <a:p>
            <a:pPr indent="-342900" lvl="0" marL="342900" rtl="0" algn="l">
              <a:spcBef>
                <a:spcPts val="640"/>
              </a:spcBef>
              <a:spcAft>
                <a:spcPts val="0"/>
              </a:spcAft>
              <a:buClr>
                <a:schemeClr val="dk1"/>
              </a:buClr>
              <a:buSzPts val="3200"/>
              <a:buChar char="•"/>
            </a:pPr>
            <a:r>
              <a:rPr lang="en-US"/>
              <a:t>Respondents explicitly reminded of </a:t>
            </a:r>
            <a:r>
              <a:rPr b="1" lang="en-US">
                <a:solidFill>
                  <a:srgbClr val="FF0000"/>
                </a:solidFill>
              </a:rPr>
              <a:t>both</a:t>
            </a:r>
            <a:r>
              <a:rPr lang="en-US"/>
              <a:t> opportunity costs</a:t>
            </a:r>
            <a:endParaRPr/>
          </a:p>
          <a:p>
            <a:pPr indent="-342900" lvl="0" marL="342900" rtl="0" algn="l">
              <a:spcBef>
                <a:spcPts val="640"/>
              </a:spcBef>
              <a:spcAft>
                <a:spcPts val="0"/>
              </a:spcAft>
              <a:buClr>
                <a:schemeClr val="dk1"/>
              </a:buClr>
              <a:buSzPts val="3200"/>
              <a:buChar char="•"/>
            </a:pPr>
            <a:r>
              <a:rPr b="1" lang="en-US"/>
              <a:t>$100 now 		</a:t>
            </a:r>
            <a:endParaRPr/>
          </a:p>
          <a:p>
            <a:pPr indent="0" lvl="0" marL="0" rtl="0" algn="l">
              <a:spcBef>
                <a:spcPts val="640"/>
              </a:spcBef>
              <a:spcAft>
                <a:spcPts val="0"/>
              </a:spcAft>
              <a:buClr>
                <a:schemeClr val="dk1"/>
              </a:buClr>
              <a:buSzPts val="3200"/>
              <a:buNone/>
            </a:pPr>
            <a:r>
              <a:rPr b="1" lang="en-US"/>
              <a:t>        </a:t>
            </a:r>
            <a:endParaRPr/>
          </a:p>
          <a:p>
            <a:pPr indent="-342900" lvl="0" marL="342900" rtl="0" algn="l">
              <a:spcBef>
                <a:spcPts val="640"/>
              </a:spcBef>
              <a:spcAft>
                <a:spcPts val="0"/>
              </a:spcAft>
              <a:buClr>
                <a:schemeClr val="dk1"/>
              </a:buClr>
              <a:buSzPts val="3200"/>
              <a:buChar char="•"/>
            </a:pPr>
            <a:r>
              <a:rPr b="1" lang="en-US"/>
              <a:t>                        $150 in one year</a:t>
            </a:r>
            <a:endParaRPr/>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134" name="Google Shape;134;p5"/>
          <p:cNvSpPr txBox="1"/>
          <p:nvPr/>
        </p:nvSpPr>
        <p:spPr>
          <a:xfrm>
            <a:off x="2699792" y="3717032"/>
            <a:ext cx="49685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and 	</a:t>
            </a:r>
            <a:r>
              <a:rPr b="1" lang="en-US" sz="3200">
                <a:solidFill>
                  <a:srgbClr val="FF0000"/>
                </a:solidFill>
                <a:latin typeface="Calibri"/>
                <a:ea typeface="Calibri"/>
                <a:cs typeface="Calibri"/>
                <a:sym typeface="Calibri"/>
              </a:rPr>
              <a:t>$0 in one year</a:t>
            </a:r>
            <a:endParaRPr sz="3200">
              <a:solidFill>
                <a:schemeClr val="dk1"/>
              </a:solidFill>
              <a:latin typeface="Calibri"/>
              <a:ea typeface="Calibri"/>
              <a:cs typeface="Calibri"/>
              <a:sym typeface="Calibri"/>
            </a:endParaRPr>
          </a:p>
        </p:txBody>
      </p:sp>
      <p:sp>
        <p:nvSpPr>
          <p:cNvPr id="135" name="Google Shape;135;p5"/>
          <p:cNvSpPr txBox="1"/>
          <p:nvPr/>
        </p:nvSpPr>
        <p:spPr>
          <a:xfrm>
            <a:off x="854739" y="4911200"/>
            <a:ext cx="49685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$0 now </a:t>
            </a:r>
            <a:r>
              <a:rPr b="1" lang="en-US" sz="3200">
                <a:solidFill>
                  <a:schemeClr val="dk1"/>
                </a:solidFill>
                <a:latin typeface="Calibri"/>
                <a:ea typeface="Calibri"/>
                <a:cs typeface="Calibri"/>
                <a:sym typeface="Calibri"/>
              </a:rPr>
              <a:t>and	</a:t>
            </a:r>
            <a:endParaRPr sz="3200">
              <a:solidFill>
                <a:schemeClr val="dk1"/>
              </a:solidFill>
              <a:latin typeface="Calibri"/>
              <a:ea typeface="Calibri"/>
              <a:cs typeface="Calibri"/>
              <a:sym typeface="Calibri"/>
            </a:endParaRPr>
          </a:p>
        </p:txBody>
      </p:sp>
      <p:sp>
        <p:nvSpPr>
          <p:cNvPr id="136" name="Google Shape;136;p5"/>
          <p:cNvSpPr txBox="1"/>
          <p:nvPr/>
        </p:nvSpPr>
        <p:spPr>
          <a:xfrm>
            <a:off x="499592" y="5800906"/>
            <a:ext cx="3766993" cy="5847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Patience increased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Project Overview</a:t>
            </a:r>
            <a:endParaRPr/>
          </a:p>
        </p:txBody>
      </p:sp>
      <p:sp>
        <p:nvSpPr>
          <p:cNvPr id="443" name="Google Shape;443;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sz="2800"/>
              <a:t>How can we nudge people towards more energy efficient products? </a:t>
            </a:r>
            <a:endParaRPr/>
          </a:p>
          <a:p>
            <a:pPr indent="-342900" lvl="0" marL="342900" rtl="0" algn="l">
              <a:spcBef>
                <a:spcPts val="560"/>
              </a:spcBef>
              <a:spcAft>
                <a:spcPts val="0"/>
              </a:spcAft>
              <a:buClr>
                <a:schemeClr val="dk1"/>
              </a:buClr>
              <a:buSzPts val="2800"/>
              <a:buChar char="•"/>
            </a:pPr>
            <a:r>
              <a:rPr lang="en-US" sz="2800"/>
              <a:t>Partnering with local utility company (BC Hydro)</a:t>
            </a:r>
            <a:endParaRPr/>
          </a:p>
          <a:p>
            <a:pPr indent="-342900" lvl="0" marL="342900" rtl="0" algn="l">
              <a:spcBef>
                <a:spcPts val="560"/>
              </a:spcBef>
              <a:spcAft>
                <a:spcPts val="0"/>
              </a:spcAft>
              <a:buClr>
                <a:schemeClr val="dk1"/>
              </a:buClr>
              <a:buSzPts val="2800"/>
              <a:buChar char="•"/>
            </a:pPr>
            <a:r>
              <a:rPr lang="en-US" sz="2800"/>
              <a:t>Many people want to minimize future costs </a:t>
            </a:r>
            <a:br>
              <a:rPr lang="en-US" sz="2800"/>
            </a:br>
            <a:r>
              <a:rPr lang="en-US" sz="2800"/>
              <a:t>→ Let’s make future costs more salient</a:t>
            </a:r>
            <a:endParaRPr/>
          </a:p>
          <a:p>
            <a:pPr indent="0" lvl="0" marL="0" rtl="0" algn="l">
              <a:spcBef>
                <a:spcPts val="560"/>
              </a:spcBef>
              <a:spcAft>
                <a:spcPts val="0"/>
              </a:spcAft>
              <a:buClr>
                <a:schemeClr val="dk1"/>
              </a:buClr>
              <a:buSzPts val="2800"/>
              <a:buNone/>
            </a:pPr>
            <a:r>
              <a:rPr lang="en-US" sz="2800"/>
              <a:t>Three studies of energy cost framing:</a:t>
            </a:r>
            <a:endParaRPr/>
          </a:p>
          <a:p>
            <a:pPr indent="-342900" lvl="0" marL="342900" rtl="0" algn="l">
              <a:spcBef>
                <a:spcPts val="560"/>
              </a:spcBef>
              <a:spcAft>
                <a:spcPts val="0"/>
              </a:spcAft>
              <a:buClr>
                <a:schemeClr val="dk1"/>
              </a:buClr>
              <a:buSzPts val="2800"/>
              <a:buChar char="•"/>
            </a:pPr>
            <a:r>
              <a:rPr lang="en-US" sz="2800"/>
              <a:t>10-year cost display</a:t>
            </a:r>
            <a:endParaRPr/>
          </a:p>
          <a:p>
            <a:pPr indent="-342900" lvl="0" marL="342900" rtl="0" algn="l">
              <a:spcBef>
                <a:spcPts val="560"/>
              </a:spcBef>
              <a:spcAft>
                <a:spcPts val="0"/>
              </a:spcAft>
              <a:buClr>
                <a:schemeClr val="dk1"/>
              </a:buClr>
              <a:buSzPts val="2800"/>
              <a:buChar char="•"/>
            </a:pPr>
            <a:r>
              <a:rPr lang="en-US" sz="2800"/>
              <a:t>Energy / Dollars x Gain / Loss</a:t>
            </a:r>
            <a:endParaRPr/>
          </a:p>
          <a:p>
            <a:pPr indent="-342900" lvl="0" marL="342900" rtl="0" algn="l">
              <a:spcBef>
                <a:spcPts val="560"/>
              </a:spcBef>
              <a:spcAft>
                <a:spcPts val="0"/>
              </a:spcAft>
              <a:buClr>
                <a:schemeClr val="dk1"/>
              </a:buClr>
              <a:buSzPts val="2800"/>
              <a:buChar char="•"/>
            </a:pPr>
            <a:r>
              <a:rPr lang="en-US" sz="2800"/>
              <a:t>Continuous vs Dichotomous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1"/>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methods</a:t>
            </a:r>
            <a:endParaRPr/>
          </a:p>
        </p:txBody>
      </p:sp>
      <p:sp>
        <p:nvSpPr>
          <p:cNvPr id="449" name="Google Shape;449;p5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Char char="•"/>
            </a:pPr>
            <a:r>
              <a:rPr lang="en-US"/>
              <a:t>Price: $999.95</a:t>
            </a:r>
            <a:endParaRPr/>
          </a:p>
          <a:p>
            <a:pPr indent="-342900" lvl="0" marL="342900" rtl="0" algn="l">
              <a:spcBef>
                <a:spcPts val="560"/>
              </a:spcBef>
              <a:spcAft>
                <a:spcPts val="0"/>
              </a:spcAft>
              <a:buClr>
                <a:schemeClr val="dk1"/>
              </a:buClr>
              <a:buSzPts val="2800"/>
              <a:buChar char="•"/>
            </a:pPr>
            <a:r>
              <a:rPr lang="en-US"/>
              <a:t>Estimated Electricity Use (W): 121</a:t>
            </a:r>
            <a:endParaRPr/>
          </a:p>
          <a:p>
            <a:pPr indent="-342900" lvl="0" marL="342900" rtl="0" algn="l">
              <a:spcBef>
                <a:spcPts val="560"/>
              </a:spcBef>
              <a:spcAft>
                <a:spcPts val="0"/>
              </a:spcAft>
              <a:buClr>
                <a:schemeClr val="dk1"/>
              </a:buClr>
              <a:buSzPts val="2800"/>
              <a:buChar char="•"/>
            </a:pPr>
            <a:r>
              <a:rPr lang="en-US"/>
              <a:t>Standby energy consumption: 0.2w</a:t>
            </a:r>
            <a:endParaRPr/>
          </a:p>
          <a:p>
            <a:pPr indent="-342900" lvl="0" marL="342900" rtl="0" algn="l">
              <a:spcBef>
                <a:spcPts val="560"/>
              </a:spcBef>
              <a:spcAft>
                <a:spcPts val="0"/>
              </a:spcAft>
              <a:buClr>
                <a:schemeClr val="dk1"/>
              </a:buClr>
              <a:buSzPts val="2800"/>
              <a:buChar char="•"/>
            </a:pPr>
            <a:r>
              <a:rPr lang="en-US"/>
              <a:t>Brand: Samsung</a:t>
            </a:r>
            <a:endParaRPr/>
          </a:p>
          <a:p>
            <a:pPr indent="-342900" lvl="0" marL="342900" rtl="0" algn="l">
              <a:spcBef>
                <a:spcPts val="560"/>
              </a:spcBef>
              <a:spcAft>
                <a:spcPts val="0"/>
              </a:spcAft>
              <a:buClr>
                <a:schemeClr val="dk1"/>
              </a:buClr>
              <a:buSzPts val="2800"/>
              <a:buChar char="•"/>
            </a:pPr>
            <a:r>
              <a:rPr lang="en-US"/>
              <a:t>Size: 50”</a:t>
            </a:r>
            <a:endParaRPr/>
          </a:p>
          <a:p>
            <a:pPr indent="-342900" lvl="0" marL="342900" rtl="0" algn="l">
              <a:spcBef>
                <a:spcPts val="560"/>
              </a:spcBef>
              <a:spcAft>
                <a:spcPts val="0"/>
              </a:spcAft>
              <a:buClr>
                <a:schemeClr val="dk1"/>
              </a:buClr>
              <a:buSzPts val="2800"/>
              <a:buChar char="•"/>
            </a:pPr>
            <a:r>
              <a:rPr lang="en-US"/>
              <a:t>Resolution: 1080p</a:t>
            </a:r>
            <a:endParaRPr/>
          </a:p>
        </p:txBody>
      </p:sp>
      <p:sp>
        <p:nvSpPr>
          <p:cNvPr id="450" name="Google Shape;450;p5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Char char="•"/>
            </a:pPr>
            <a:r>
              <a:rPr lang="en-US"/>
              <a:t>Price: $749.95</a:t>
            </a:r>
            <a:endParaRPr/>
          </a:p>
          <a:p>
            <a:pPr indent="-342900" lvl="0" marL="342900" rtl="0" algn="l">
              <a:spcBef>
                <a:spcPts val="560"/>
              </a:spcBef>
              <a:spcAft>
                <a:spcPts val="0"/>
              </a:spcAft>
              <a:buClr>
                <a:schemeClr val="dk1"/>
              </a:buClr>
              <a:buSzPts val="2800"/>
              <a:buChar char="•"/>
            </a:pPr>
            <a:r>
              <a:rPr lang="en-US"/>
              <a:t>Estimated Electricity Use (W): 181</a:t>
            </a:r>
            <a:endParaRPr/>
          </a:p>
          <a:p>
            <a:pPr indent="-342900" lvl="0" marL="342900" rtl="0" algn="l">
              <a:spcBef>
                <a:spcPts val="560"/>
              </a:spcBef>
              <a:spcAft>
                <a:spcPts val="0"/>
              </a:spcAft>
              <a:buClr>
                <a:schemeClr val="dk1"/>
              </a:buClr>
              <a:buSzPts val="2800"/>
              <a:buChar char="•"/>
            </a:pPr>
            <a:r>
              <a:rPr lang="en-US"/>
              <a:t>Standby energy consumption: 0.4w</a:t>
            </a:r>
            <a:endParaRPr/>
          </a:p>
          <a:p>
            <a:pPr indent="-342900" lvl="0" marL="342900" rtl="0" algn="l">
              <a:spcBef>
                <a:spcPts val="560"/>
              </a:spcBef>
              <a:spcAft>
                <a:spcPts val="0"/>
              </a:spcAft>
              <a:buClr>
                <a:schemeClr val="dk1"/>
              </a:buClr>
              <a:buSzPts val="2800"/>
              <a:buChar char="•"/>
            </a:pPr>
            <a:r>
              <a:rPr lang="en-US"/>
              <a:t>Brand: Samsung</a:t>
            </a:r>
            <a:endParaRPr/>
          </a:p>
          <a:p>
            <a:pPr indent="-342900" lvl="0" marL="342900" rtl="0" algn="l">
              <a:spcBef>
                <a:spcPts val="560"/>
              </a:spcBef>
              <a:spcAft>
                <a:spcPts val="0"/>
              </a:spcAft>
              <a:buClr>
                <a:schemeClr val="dk1"/>
              </a:buClr>
              <a:buSzPts val="2800"/>
              <a:buChar char="•"/>
            </a:pPr>
            <a:r>
              <a:rPr lang="en-US"/>
              <a:t>Size: 50”</a:t>
            </a:r>
            <a:endParaRPr/>
          </a:p>
          <a:p>
            <a:pPr indent="-342900" lvl="0" marL="342900" rtl="0" algn="l">
              <a:spcBef>
                <a:spcPts val="560"/>
              </a:spcBef>
              <a:spcAft>
                <a:spcPts val="0"/>
              </a:spcAft>
              <a:buClr>
                <a:schemeClr val="dk1"/>
              </a:buClr>
              <a:buSzPts val="2800"/>
              <a:buChar char="•"/>
            </a:pPr>
            <a:r>
              <a:rPr lang="en-US"/>
              <a:t>Resolution: 1080p</a:t>
            </a:r>
            <a:endParaRPr/>
          </a:p>
          <a:p>
            <a:pPr indent="-165100" lvl="0" marL="342900" rtl="0" algn="l">
              <a:spcBef>
                <a:spcPts val="560"/>
              </a:spcBef>
              <a:spcAft>
                <a:spcPts val="0"/>
              </a:spcAft>
              <a:buClr>
                <a:schemeClr val="dk1"/>
              </a:buClr>
              <a:buSzPts val="2800"/>
              <a:buNone/>
            </a:pPr>
            <a:r>
              <a:t/>
            </a:r>
            <a:endParaRPr/>
          </a:p>
        </p:txBody>
      </p:sp>
      <p:pic>
        <p:nvPicPr>
          <p:cNvPr descr="C:\Users\Dave\Desktop\TV1.png" id="451" name="Google Shape;451;p51"/>
          <p:cNvPicPr preferRelativeResize="0"/>
          <p:nvPr/>
        </p:nvPicPr>
        <p:blipFill rotWithShape="1">
          <a:blip r:embed="rId3">
            <a:alphaModFix/>
          </a:blip>
          <a:srcRect b="0" l="0" r="0" t="0"/>
          <a:stretch/>
        </p:blipFill>
        <p:spPr>
          <a:xfrm>
            <a:off x="1143000" y="838200"/>
            <a:ext cx="1828800" cy="1240972"/>
          </a:xfrm>
          <a:prstGeom prst="rect">
            <a:avLst/>
          </a:prstGeom>
          <a:noFill/>
          <a:ln>
            <a:noFill/>
          </a:ln>
        </p:spPr>
      </p:pic>
      <p:pic>
        <p:nvPicPr>
          <p:cNvPr descr="C:\Users\Dave\Desktop\TV1.png" id="452" name="Google Shape;452;p51"/>
          <p:cNvPicPr preferRelativeResize="0"/>
          <p:nvPr/>
        </p:nvPicPr>
        <p:blipFill rotWithShape="1">
          <a:blip r:embed="rId3">
            <a:alphaModFix/>
          </a:blip>
          <a:srcRect b="0" l="0" r="0" t="0"/>
          <a:stretch/>
        </p:blipFill>
        <p:spPr>
          <a:xfrm>
            <a:off x="5334000" y="838200"/>
            <a:ext cx="1828800" cy="124097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2"/>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methods</a:t>
            </a:r>
            <a:endParaRPr/>
          </a:p>
        </p:txBody>
      </p:sp>
      <p:sp>
        <p:nvSpPr>
          <p:cNvPr id="458" name="Google Shape;458;p52"/>
          <p:cNvSpPr txBox="1"/>
          <p:nvPr>
            <p:ph idx="1" type="body"/>
          </p:nvPr>
        </p:nvSpPr>
        <p:spPr>
          <a:xfrm>
            <a:off x="457200" y="1988840"/>
            <a:ext cx="4038600" cy="4525963"/>
          </a:xfrm>
          <a:prstGeom prst="rect">
            <a:avLst/>
          </a:prstGeom>
          <a:noFill/>
          <a:ln>
            <a:noFill/>
          </a:ln>
        </p:spPr>
        <p:txBody>
          <a:bodyPr anchorCtr="0" anchor="t" bIns="45700" lIns="91425" spcFirstLastPara="1" rIns="91425" wrap="square" tIns="45700">
            <a:normAutofit fontScale="92500" lnSpcReduction="20000"/>
          </a:bodyPr>
          <a:lstStyle/>
          <a:p>
            <a:pPr indent="-178435" lvl="0" marL="342900" rtl="0" algn="l">
              <a:spcBef>
                <a:spcPts val="0"/>
              </a:spcBef>
              <a:spcAft>
                <a:spcPts val="0"/>
              </a:spcAft>
              <a:buClr>
                <a:schemeClr val="dk1"/>
              </a:buClr>
              <a:buSzPct val="100000"/>
              <a:buNone/>
            </a:pPr>
            <a:r>
              <a:t/>
            </a:r>
            <a:endParaRPr/>
          </a:p>
          <a:p>
            <a:pPr indent="-342900" lvl="0" marL="342900" rtl="0" algn="l">
              <a:spcBef>
                <a:spcPts val="518"/>
              </a:spcBef>
              <a:spcAft>
                <a:spcPts val="0"/>
              </a:spcAft>
              <a:buClr>
                <a:schemeClr val="dk1"/>
              </a:buClr>
              <a:buSzPct val="100000"/>
              <a:buChar char="•"/>
            </a:pPr>
            <a:r>
              <a:rPr lang="en-US"/>
              <a:t>Price: $999.95</a:t>
            </a:r>
            <a:endParaRPr/>
          </a:p>
          <a:p>
            <a:pPr indent="-342900" lvl="0" marL="342900" rtl="0" algn="l">
              <a:spcBef>
                <a:spcPts val="518"/>
              </a:spcBef>
              <a:spcAft>
                <a:spcPts val="0"/>
              </a:spcAft>
              <a:buClr>
                <a:schemeClr val="dk1"/>
              </a:buClr>
              <a:buSzPct val="100000"/>
              <a:buChar char="•"/>
            </a:pPr>
            <a:r>
              <a:rPr lang="en-US"/>
              <a:t>10-year estimated cost: $600</a:t>
            </a:r>
            <a:endParaRPr/>
          </a:p>
          <a:p>
            <a:pPr indent="-342900" lvl="0" marL="342900" rtl="0" algn="l">
              <a:spcBef>
                <a:spcPts val="518"/>
              </a:spcBef>
              <a:spcAft>
                <a:spcPts val="0"/>
              </a:spcAft>
              <a:buClr>
                <a:schemeClr val="dk1"/>
              </a:buClr>
              <a:buSzPct val="100000"/>
              <a:buChar char="•"/>
            </a:pPr>
            <a:r>
              <a:rPr lang="en-US"/>
              <a:t>Estimated Electricity Use (W): 121</a:t>
            </a:r>
            <a:endParaRPr/>
          </a:p>
          <a:p>
            <a:pPr indent="-342900" lvl="0" marL="342900" rtl="0" algn="l">
              <a:spcBef>
                <a:spcPts val="518"/>
              </a:spcBef>
              <a:spcAft>
                <a:spcPts val="0"/>
              </a:spcAft>
              <a:buClr>
                <a:schemeClr val="dk1"/>
              </a:buClr>
              <a:buSzPct val="100000"/>
              <a:buChar char="•"/>
            </a:pPr>
            <a:r>
              <a:rPr lang="en-US"/>
              <a:t>Standby energy consumption: 0.2w</a:t>
            </a:r>
            <a:endParaRPr/>
          </a:p>
          <a:p>
            <a:pPr indent="-342900" lvl="0" marL="342900" rtl="0" algn="l">
              <a:spcBef>
                <a:spcPts val="518"/>
              </a:spcBef>
              <a:spcAft>
                <a:spcPts val="0"/>
              </a:spcAft>
              <a:buClr>
                <a:schemeClr val="dk1"/>
              </a:buClr>
              <a:buSzPct val="100000"/>
              <a:buChar char="•"/>
            </a:pPr>
            <a:r>
              <a:rPr lang="en-US"/>
              <a:t>Brand: Samsung</a:t>
            </a:r>
            <a:endParaRPr/>
          </a:p>
          <a:p>
            <a:pPr indent="-342900" lvl="0" marL="342900" rtl="0" algn="l">
              <a:spcBef>
                <a:spcPts val="518"/>
              </a:spcBef>
              <a:spcAft>
                <a:spcPts val="0"/>
              </a:spcAft>
              <a:buClr>
                <a:schemeClr val="dk1"/>
              </a:buClr>
              <a:buSzPct val="100000"/>
              <a:buChar char="•"/>
            </a:pPr>
            <a:r>
              <a:rPr lang="en-US"/>
              <a:t>Size: 50”</a:t>
            </a:r>
            <a:endParaRPr/>
          </a:p>
          <a:p>
            <a:pPr indent="-342900" lvl="0" marL="342900" rtl="0" algn="l">
              <a:spcBef>
                <a:spcPts val="518"/>
              </a:spcBef>
              <a:spcAft>
                <a:spcPts val="0"/>
              </a:spcAft>
              <a:buClr>
                <a:schemeClr val="dk1"/>
              </a:buClr>
              <a:buSzPct val="100000"/>
              <a:buChar char="•"/>
            </a:pPr>
            <a:r>
              <a:rPr lang="en-US"/>
              <a:t>Resolution: 1080p</a:t>
            </a:r>
            <a:endParaRPr/>
          </a:p>
        </p:txBody>
      </p:sp>
      <p:sp>
        <p:nvSpPr>
          <p:cNvPr id="459" name="Google Shape;459;p52"/>
          <p:cNvSpPr txBox="1"/>
          <p:nvPr>
            <p:ph idx="2" type="body"/>
          </p:nvPr>
        </p:nvSpPr>
        <p:spPr>
          <a:xfrm>
            <a:off x="4648200" y="1988840"/>
            <a:ext cx="4038600" cy="4525963"/>
          </a:xfrm>
          <a:prstGeom prst="rect">
            <a:avLst/>
          </a:prstGeom>
          <a:noFill/>
          <a:ln>
            <a:noFill/>
          </a:ln>
        </p:spPr>
        <p:txBody>
          <a:bodyPr anchorCtr="0" anchor="t" bIns="45700" lIns="91425" spcFirstLastPara="1" rIns="91425" wrap="square" tIns="45700">
            <a:normAutofit fontScale="92500" lnSpcReduction="20000"/>
          </a:bodyPr>
          <a:lstStyle/>
          <a:p>
            <a:pPr indent="-178435" lvl="0" marL="342900" rtl="0" algn="l">
              <a:spcBef>
                <a:spcPts val="0"/>
              </a:spcBef>
              <a:spcAft>
                <a:spcPts val="0"/>
              </a:spcAft>
              <a:buClr>
                <a:schemeClr val="dk1"/>
              </a:buClr>
              <a:buSzPct val="100000"/>
              <a:buNone/>
            </a:pPr>
            <a:r>
              <a:t/>
            </a:r>
            <a:endParaRPr/>
          </a:p>
          <a:p>
            <a:pPr indent="-342900" lvl="0" marL="342900" rtl="0" algn="l">
              <a:spcBef>
                <a:spcPts val="518"/>
              </a:spcBef>
              <a:spcAft>
                <a:spcPts val="0"/>
              </a:spcAft>
              <a:buClr>
                <a:schemeClr val="dk1"/>
              </a:buClr>
              <a:buSzPct val="100000"/>
              <a:buChar char="•"/>
            </a:pPr>
            <a:r>
              <a:rPr lang="en-US"/>
              <a:t>Price: $749.95</a:t>
            </a:r>
            <a:endParaRPr/>
          </a:p>
          <a:p>
            <a:pPr indent="-342900" lvl="0" marL="342900" rtl="0" algn="l">
              <a:spcBef>
                <a:spcPts val="518"/>
              </a:spcBef>
              <a:spcAft>
                <a:spcPts val="0"/>
              </a:spcAft>
              <a:buClr>
                <a:schemeClr val="dk1"/>
              </a:buClr>
              <a:buSzPct val="100000"/>
              <a:buChar char="•"/>
            </a:pPr>
            <a:r>
              <a:rPr lang="en-US"/>
              <a:t>10-year estimated cost: $1,000</a:t>
            </a:r>
            <a:endParaRPr/>
          </a:p>
          <a:p>
            <a:pPr indent="-342900" lvl="0" marL="342900" rtl="0" algn="l">
              <a:spcBef>
                <a:spcPts val="518"/>
              </a:spcBef>
              <a:spcAft>
                <a:spcPts val="0"/>
              </a:spcAft>
              <a:buClr>
                <a:schemeClr val="dk1"/>
              </a:buClr>
              <a:buSzPct val="100000"/>
              <a:buChar char="•"/>
            </a:pPr>
            <a:r>
              <a:rPr lang="en-US"/>
              <a:t>Estimated Electricity Use (W): 181</a:t>
            </a:r>
            <a:endParaRPr/>
          </a:p>
          <a:p>
            <a:pPr indent="-342900" lvl="0" marL="342900" rtl="0" algn="l">
              <a:spcBef>
                <a:spcPts val="518"/>
              </a:spcBef>
              <a:spcAft>
                <a:spcPts val="0"/>
              </a:spcAft>
              <a:buClr>
                <a:schemeClr val="dk1"/>
              </a:buClr>
              <a:buSzPct val="100000"/>
              <a:buChar char="•"/>
            </a:pPr>
            <a:r>
              <a:rPr lang="en-US"/>
              <a:t>Standby energy consumption: 0.4w</a:t>
            </a:r>
            <a:endParaRPr/>
          </a:p>
          <a:p>
            <a:pPr indent="-342900" lvl="0" marL="342900" rtl="0" algn="l">
              <a:spcBef>
                <a:spcPts val="518"/>
              </a:spcBef>
              <a:spcAft>
                <a:spcPts val="0"/>
              </a:spcAft>
              <a:buClr>
                <a:schemeClr val="dk1"/>
              </a:buClr>
              <a:buSzPct val="100000"/>
              <a:buChar char="•"/>
            </a:pPr>
            <a:r>
              <a:rPr lang="en-US"/>
              <a:t>Brand: Samsung</a:t>
            </a:r>
            <a:endParaRPr/>
          </a:p>
          <a:p>
            <a:pPr indent="-342900" lvl="0" marL="342900" rtl="0" algn="l">
              <a:spcBef>
                <a:spcPts val="518"/>
              </a:spcBef>
              <a:spcAft>
                <a:spcPts val="0"/>
              </a:spcAft>
              <a:buClr>
                <a:schemeClr val="dk1"/>
              </a:buClr>
              <a:buSzPct val="100000"/>
              <a:buChar char="•"/>
            </a:pPr>
            <a:r>
              <a:rPr lang="en-US"/>
              <a:t>Size: 50”</a:t>
            </a:r>
            <a:endParaRPr/>
          </a:p>
          <a:p>
            <a:pPr indent="-342900" lvl="0" marL="342900" rtl="0" algn="l">
              <a:spcBef>
                <a:spcPts val="518"/>
              </a:spcBef>
              <a:spcAft>
                <a:spcPts val="0"/>
              </a:spcAft>
              <a:buClr>
                <a:schemeClr val="dk1"/>
              </a:buClr>
              <a:buSzPct val="100000"/>
              <a:buChar char="•"/>
            </a:pPr>
            <a:r>
              <a:rPr lang="en-US"/>
              <a:t>Resolution: 1080p</a:t>
            </a:r>
            <a:endParaRPr/>
          </a:p>
          <a:p>
            <a:pPr indent="-178435" lvl="0" marL="342900" rtl="0" algn="l">
              <a:spcBef>
                <a:spcPts val="518"/>
              </a:spcBef>
              <a:spcAft>
                <a:spcPts val="0"/>
              </a:spcAft>
              <a:buClr>
                <a:schemeClr val="dk1"/>
              </a:buClr>
              <a:buSzPct val="100000"/>
              <a:buNone/>
            </a:pPr>
            <a:r>
              <a:t/>
            </a:r>
            <a:endParaRPr/>
          </a:p>
        </p:txBody>
      </p:sp>
      <p:pic>
        <p:nvPicPr>
          <p:cNvPr descr="C:\Users\Dave\Desktop\TV1.png" id="460" name="Google Shape;460;p52"/>
          <p:cNvPicPr preferRelativeResize="0"/>
          <p:nvPr/>
        </p:nvPicPr>
        <p:blipFill rotWithShape="1">
          <a:blip r:embed="rId3">
            <a:alphaModFix/>
          </a:blip>
          <a:srcRect b="0" l="0" r="0" t="0"/>
          <a:stretch/>
        </p:blipFill>
        <p:spPr>
          <a:xfrm>
            <a:off x="1143000" y="838200"/>
            <a:ext cx="1828800" cy="1240972"/>
          </a:xfrm>
          <a:prstGeom prst="rect">
            <a:avLst/>
          </a:prstGeom>
          <a:noFill/>
          <a:ln>
            <a:noFill/>
          </a:ln>
        </p:spPr>
      </p:pic>
      <p:pic>
        <p:nvPicPr>
          <p:cNvPr descr="C:\Users\Dave\Desktop\TV1.png" id="461" name="Google Shape;461;p52"/>
          <p:cNvPicPr preferRelativeResize="0"/>
          <p:nvPr/>
        </p:nvPicPr>
        <p:blipFill rotWithShape="1">
          <a:blip r:embed="rId3">
            <a:alphaModFix/>
          </a:blip>
          <a:srcRect b="0" l="0" r="0" t="0"/>
          <a:stretch/>
        </p:blipFill>
        <p:spPr>
          <a:xfrm>
            <a:off x="5334000" y="838200"/>
            <a:ext cx="1828800" cy="124097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480"/>
              </a:spcBef>
              <a:spcAft>
                <a:spcPts val="0"/>
              </a:spcAft>
              <a:buClr>
                <a:schemeClr val="dk1"/>
              </a:buClr>
              <a:buSzPts val="2400"/>
              <a:buChar char="•"/>
            </a:pPr>
            <a:r>
              <a:rPr lang="en-US" sz="2400"/>
              <a:t>Price: $629.99</a:t>
            </a:r>
            <a:endParaRPr/>
          </a:p>
          <a:p>
            <a:pPr indent="-342900" lvl="0" marL="342900" rtl="0" algn="l">
              <a:spcBef>
                <a:spcPts val="480"/>
              </a:spcBef>
              <a:spcAft>
                <a:spcPts val="0"/>
              </a:spcAft>
              <a:buClr>
                <a:schemeClr val="dk1"/>
              </a:buClr>
              <a:buSzPts val="2400"/>
              <a:buChar char="•"/>
            </a:pPr>
            <a:r>
              <a:rPr lang="en-US" sz="2400"/>
              <a:t>Estimated Yearly Electricity Use (kWh): 169</a:t>
            </a:r>
            <a:endParaRPr/>
          </a:p>
          <a:p>
            <a:pPr indent="-342900" lvl="0" marL="342900" rtl="0" algn="l">
              <a:spcBef>
                <a:spcPts val="480"/>
              </a:spcBef>
              <a:spcAft>
                <a:spcPts val="0"/>
              </a:spcAft>
              <a:buClr>
                <a:schemeClr val="dk1"/>
              </a:buClr>
              <a:buSzPts val="2400"/>
              <a:buChar char="•"/>
            </a:pPr>
            <a:r>
              <a:rPr lang="en-US" sz="2400"/>
              <a:t>Model: 4.5 Cu. Ft. </a:t>
            </a:r>
            <a:br>
              <a:rPr lang="en-US" sz="2400"/>
            </a:br>
            <a:r>
              <a:rPr lang="en-US" sz="2400"/>
              <a:t>9 cycle </a:t>
            </a:r>
            <a:br>
              <a:rPr lang="en-US" sz="2400"/>
            </a:br>
            <a:r>
              <a:rPr lang="en-US" sz="2400"/>
              <a:t>Top Load Washer</a:t>
            </a:r>
            <a:endParaRPr/>
          </a:p>
          <a:p>
            <a:pPr indent="-342900" lvl="0" marL="342900" rtl="0" algn="l">
              <a:spcBef>
                <a:spcPts val="480"/>
              </a:spcBef>
              <a:spcAft>
                <a:spcPts val="0"/>
              </a:spcAft>
              <a:buClr>
                <a:schemeClr val="dk1"/>
              </a:buClr>
              <a:buSzPts val="2400"/>
              <a:buChar char="•"/>
            </a:pPr>
            <a:r>
              <a:rPr lang="en-US" sz="2400"/>
              <a:t>Brand: Samsung</a:t>
            </a:r>
            <a:endParaRPr/>
          </a:p>
        </p:txBody>
      </p:sp>
      <p:sp>
        <p:nvSpPr>
          <p:cNvPr id="467" name="Google Shape;467;p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480"/>
              </a:spcBef>
              <a:spcAft>
                <a:spcPts val="0"/>
              </a:spcAft>
              <a:buClr>
                <a:schemeClr val="dk1"/>
              </a:buClr>
              <a:buSzPts val="2400"/>
              <a:buChar char="•"/>
            </a:pPr>
            <a:r>
              <a:rPr lang="en-US" sz="2400"/>
              <a:t>Price: $899.99</a:t>
            </a:r>
            <a:endParaRPr/>
          </a:p>
          <a:p>
            <a:pPr indent="-342900" lvl="0" marL="342900" rtl="0" algn="l">
              <a:spcBef>
                <a:spcPts val="480"/>
              </a:spcBef>
              <a:spcAft>
                <a:spcPts val="0"/>
              </a:spcAft>
              <a:buClr>
                <a:schemeClr val="dk1"/>
              </a:buClr>
              <a:buSzPts val="2400"/>
              <a:buChar char="•"/>
            </a:pPr>
            <a:r>
              <a:rPr lang="en-US" sz="2400"/>
              <a:t>Estimated Yearly Electricity Use (kWh): 150</a:t>
            </a:r>
            <a:endParaRPr/>
          </a:p>
          <a:p>
            <a:pPr indent="-342900" lvl="0" marL="342900" rtl="0" algn="l">
              <a:spcBef>
                <a:spcPts val="480"/>
              </a:spcBef>
              <a:spcAft>
                <a:spcPts val="0"/>
              </a:spcAft>
              <a:buClr>
                <a:schemeClr val="dk1"/>
              </a:buClr>
              <a:buSzPts val="2400"/>
              <a:buChar char="•"/>
            </a:pPr>
            <a:r>
              <a:rPr lang="en-US" sz="2400"/>
              <a:t>Model: 4.8 Cu. Ft. </a:t>
            </a:r>
            <a:br>
              <a:rPr lang="en-US" sz="2400"/>
            </a:br>
            <a:r>
              <a:rPr lang="en-US" sz="2400"/>
              <a:t>13 cycle </a:t>
            </a:r>
            <a:br>
              <a:rPr lang="en-US" sz="2400"/>
            </a:br>
            <a:r>
              <a:rPr lang="en-US" sz="2400"/>
              <a:t>Top Load Washer</a:t>
            </a:r>
            <a:endParaRPr/>
          </a:p>
          <a:p>
            <a:pPr indent="-342900" lvl="0" marL="342900" rtl="0" algn="l">
              <a:spcBef>
                <a:spcPts val="480"/>
              </a:spcBef>
              <a:spcAft>
                <a:spcPts val="0"/>
              </a:spcAft>
              <a:buClr>
                <a:schemeClr val="dk1"/>
              </a:buClr>
              <a:buSzPts val="2400"/>
              <a:buChar char="•"/>
            </a:pPr>
            <a:r>
              <a:rPr lang="en-US" sz="2400"/>
              <a:t>Brand: Whirlpool</a:t>
            </a:r>
            <a:endParaRPr/>
          </a:p>
          <a:p>
            <a:pPr indent="-165100" lvl="0" marL="342900" rtl="0" algn="l">
              <a:spcBef>
                <a:spcPts val="560"/>
              </a:spcBef>
              <a:spcAft>
                <a:spcPts val="0"/>
              </a:spcAft>
              <a:buClr>
                <a:schemeClr val="dk1"/>
              </a:buClr>
              <a:buSzPts val="2800"/>
              <a:buNone/>
            </a:pPr>
            <a:r>
              <a:t/>
            </a:r>
            <a:endParaRPr/>
          </a:p>
        </p:txBody>
      </p:sp>
      <p:pic>
        <p:nvPicPr>
          <p:cNvPr descr="C:\Users\Dave\Desktop\washer1.jpg" id="468" name="Google Shape;468;p53"/>
          <p:cNvPicPr preferRelativeResize="0"/>
          <p:nvPr/>
        </p:nvPicPr>
        <p:blipFill rotWithShape="1">
          <a:blip r:embed="rId3">
            <a:alphaModFix/>
          </a:blip>
          <a:srcRect b="0" l="0" r="0" t="0"/>
          <a:stretch/>
        </p:blipFill>
        <p:spPr>
          <a:xfrm>
            <a:off x="1300162" y="266700"/>
            <a:ext cx="1381125" cy="2209800"/>
          </a:xfrm>
          <a:prstGeom prst="rect">
            <a:avLst/>
          </a:prstGeom>
          <a:noFill/>
          <a:ln>
            <a:noFill/>
          </a:ln>
        </p:spPr>
      </p:pic>
      <p:pic>
        <p:nvPicPr>
          <p:cNvPr descr="C:\Users\Dave\Desktop\washer2.jpg" id="469" name="Google Shape;469;p53"/>
          <p:cNvPicPr preferRelativeResize="0"/>
          <p:nvPr/>
        </p:nvPicPr>
        <p:blipFill rotWithShape="1">
          <a:blip r:embed="rId4">
            <a:alphaModFix/>
          </a:blip>
          <a:srcRect b="0" l="0" r="0" t="0"/>
          <a:stretch/>
        </p:blipFill>
        <p:spPr>
          <a:xfrm>
            <a:off x="5715000" y="152400"/>
            <a:ext cx="1421088" cy="24384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4"/>
          <p:cNvSpPr txBox="1"/>
          <p:nvPr>
            <p:ph idx="1" type="body"/>
          </p:nvPr>
        </p:nvSpPr>
        <p:spPr>
          <a:xfrm>
            <a:off x="457200" y="1927373"/>
            <a:ext cx="4038600" cy="4525963"/>
          </a:xfrm>
          <a:prstGeom prst="rect">
            <a:avLst/>
          </a:prstGeom>
          <a:noFill/>
          <a:ln>
            <a:noFill/>
          </a:ln>
        </p:spPr>
        <p:txBody>
          <a:bodyPr anchorCtr="0" anchor="t" bIns="45700" lIns="91425" spcFirstLastPara="1" rIns="91425" wrap="square" tIns="45700">
            <a:normAutofit lnSpcReduction="10000"/>
          </a:bodyPr>
          <a:lstStyle/>
          <a:p>
            <a:pPr indent="-165100" lvl="0" marL="342900" rtl="0" algn="l">
              <a:spcBef>
                <a:spcPts val="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480"/>
              </a:spcBef>
              <a:spcAft>
                <a:spcPts val="0"/>
              </a:spcAft>
              <a:buClr>
                <a:schemeClr val="dk1"/>
              </a:buClr>
              <a:buSzPts val="2400"/>
              <a:buChar char="•"/>
            </a:pPr>
            <a:r>
              <a:rPr lang="en-US" sz="2400"/>
              <a:t>Price: $629.99</a:t>
            </a:r>
            <a:endParaRPr/>
          </a:p>
          <a:p>
            <a:pPr indent="-342900" lvl="0" marL="342900" rtl="0" algn="l">
              <a:spcBef>
                <a:spcPts val="480"/>
              </a:spcBef>
              <a:spcAft>
                <a:spcPts val="0"/>
              </a:spcAft>
              <a:buClr>
                <a:schemeClr val="dk1"/>
              </a:buClr>
              <a:buSzPts val="2400"/>
              <a:buChar char="•"/>
            </a:pPr>
            <a:r>
              <a:rPr lang="en-US" sz="2400"/>
              <a:t>10-year estimated cost: $180</a:t>
            </a:r>
            <a:endParaRPr/>
          </a:p>
          <a:p>
            <a:pPr indent="-342900" lvl="0" marL="342900" rtl="0" algn="l">
              <a:spcBef>
                <a:spcPts val="480"/>
              </a:spcBef>
              <a:spcAft>
                <a:spcPts val="0"/>
              </a:spcAft>
              <a:buClr>
                <a:schemeClr val="dk1"/>
              </a:buClr>
              <a:buSzPts val="2400"/>
              <a:buChar char="•"/>
            </a:pPr>
            <a:r>
              <a:rPr lang="en-US" sz="2400"/>
              <a:t>Estimated Yearly Electricity Use (kWh): 169</a:t>
            </a:r>
            <a:endParaRPr/>
          </a:p>
          <a:p>
            <a:pPr indent="-342900" lvl="0" marL="342900" rtl="0" algn="l">
              <a:spcBef>
                <a:spcPts val="480"/>
              </a:spcBef>
              <a:spcAft>
                <a:spcPts val="0"/>
              </a:spcAft>
              <a:buClr>
                <a:schemeClr val="dk1"/>
              </a:buClr>
              <a:buSzPts val="2400"/>
              <a:buChar char="•"/>
            </a:pPr>
            <a:r>
              <a:rPr lang="en-US" sz="2400"/>
              <a:t>Model: 4.5 Cu. Ft. </a:t>
            </a:r>
            <a:br>
              <a:rPr lang="en-US" sz="2400"/>
            </a:br>
            <a:r>
              <a:rPr lang="en-US" sz="2400"/>
              <a:t>9 cycle </a:t>
            </a:r>
            <a:br>
              <a:rPr lang="en-US" sz="2400"/>
            </a:br>
            <a:r>
              <a:rPr lang="en-US" sz="2400"/>
              <a:t>Top Load Washer</a:t>
            </a:r>
            <a:endParaRPr/>
          </a:p>
          <a:p>
            <a:pPr indent="-342900" lvl="0" marL="342900" rtl="0" algn="l">
              <a:spcBef>
                <a:spcPts val="480"/>
              </a:spcBef>
              <a:spcAft>
                <a:spcPts val="0"/>
              </a:spcAft>
              <a:buClr>
                <a:schemeClr val="dk1"/>
              </a:buClr>
              <a:buSzPts val="2400"/>
              <a:buChar char="•"/>
            </a:pPr>
            <a:r>
              <a:rPr lang="en-US" sz="2400"/>
              <a:t>Brand: Samsung</a:t>
            </a:r>
            <a:endParaRPr/>
          </a:p>
        </p:txBody>
      </p:sp>
      <p:sp>
        <p:nvSpPr>
          <p:cNvPr id="475" name="Google Shape;475;p54"/>
          <p:cNvSpPr txBox="1"/>
          <p:nvPr>
            <p:ph idx="2" type="body"/>
          </p:nvPr>
        </p:nvSpPr>
        <p:spPr>
          <a:xfrm>
            <a:off x="4648200" y="1927373"/>
            <a:ext cx="4038600" cy="4525963"/>
          </a:xfrm>
          <a:prstGeom prst="rect">
            <a:avLst/>
          </a:prstGeom>
          <a:noFill/>
          <a:ln>
            <a:noFill/>
          </a:ln>
        </p:spPr>
        <p:txBody>
          <a:bodyPr anchorCtr="0" anchor="t" bIns="45700" lIns="91425" spcFirstLastPara="1" rIns="91425" wrap="square" tIns="45700">
            <a:normAutofit lnSpcReduction="10000"/>
          </a:bodyPr>
          <a:lstStyle/>
          <a:p>
            <a:pPr indent="-165100" lvl="0" marL="342900" rtl="0" algn="l">
              <a:spcBef>
                <a:spcPts val="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480"/>
              </a:spcBef>
              <a:spcAft>
                <a:spcPts val="0"/>
              </a:spcAft>
              <a:buClr>
                <a:schemeClr val="dk1"/>
              </a:buClr>
              <a:buSzPts val="2400"/>
              <a:buChar char="•"/>
            </a:pPr>
            <a:r>
              <a:rPr lang="en-US" sz="2400"/>
              <a:t>Price: $899.99</a:t>
            </a:r>
            <a:endParaRPr/>
          </a:p>
          <a:p>
            <a:pPr indent="-342900" lvl="0" marL="342900" rtl="0" algn="l">
              <a:spcBef>
                <a:spcPts val="480"/>
              </a:spcBef>
              <a:spcAft>
                <a:spcPts val="0"/>
              </a:spcAft>
              <a:buClr>
                <a:schemeClr val="dk1"/>
              </a:buClr>
              <a:buSzPts val="2400"/>
              <a:buChar char="•"/>
            </a:pPr>
            <a:r>
              <a:rPr lang="en-US" sz="2400"/>
              <a:t>10-year estimated cost: $100</a:t>
            </a:r>
            <a:endParaRPr/>
          </a:p>
          <a:p>
            <a:pPr indent="-342900" lvl="0" marL="342900" rtl="0" algn="l">
              <a:spcBef>
                <a:spcPts val="480"/>
              </a:spcBef>
              <a:spcAft>
                <a:spcPts val="0"/>
              </a:spcAft>
              <a:buClr>
                <a:schemeClr val="dk1"/>
              </a:buClr>
              <a:buSzPts val="2400"/>
              <a:buChar char="•"/>
            </a:pPr>
            <a:r>
              <a:rPr lang="en-US" sz="2400"/>
              <a:t>Estimated Yearly Electricity Use (kWh): 150</a:t>
            </a:r>
            <a:endParaRPr/>
          </a:p>
          <a:p>
            <a:pPr indent="-342900" lvl="0" marL="342900" rtl="0" algn="l">
              <a:spcBef>
                <a:spcPts val="480"/>
              </a:spcBef>
              <a:spcAft>
                <a:spcPts val="0"/>
              </a:spcAft>
              <a:buClr>
                <a:schemeClr val="dk1"/>
              </a:buClr>
              <a:buSzPts val="2400"/>
              <a:buChar char="•"/>
            </a:pPr>
            <a:r>
              <a:rPr lang="en-US" sz="2400"/>
              <a:t>Model: 4.8 Cu. Ft. </a:t>
            </a:r>
            <a:br>
              <a:rPr lang="en-US" sz="2400"/>
            </a:br>
            <a:r>
              <a:rPr lang="en-US" sz="2400"/>
              <a:t>13 cycle </a:t>
            </a:r>
            <a:br>
              <a:rPr lang="en-US" sz="2400"/>
            </a:br>
            <a:r>
              <a:rPr lang="en-US" sz="2400"/>
              <a:t>Top Load Washer</a:t>
            </a:r>
            <a:endParaRPr/>
          </a:p>
          <a:p>
            <a:pPr indent="-342900" lvl="0" marL="342900" rtl="0" algn="l">
              <a:spcBef>
                <a:spcPts val="480"/>
              </a:spcBef>
              <a:spcAft>
                <a:spcPts val="0"/>
              </a:spcAft>
              <a:buClr>
                <a:schemeClr val="dk1"/>
              </a:buClr>
              <a:buSzPts val="2400"/>
              <a:buChar char="•"/>
            </a:pPr>
            <a:r>
              <a:rPr lang="en-US" sz="2400"/>
              <a:t>Brand: Whirlpool</a:t>
            </a:r>
            <a:endParaRPr/>
          </a:p>
          <a:p>
            <a:pPr indent="-165100" lvl="0" marL="342900" rtl="0" algn="l">
              <a:spcBef>
                <a:spcPts val="560"/>
              </a:spcBef>
              <a:spcAft>
                <a:spcPts val="0"/>
              </a:spcAft>
              <a:buClr>
                <a:schemeClr val="dk1"/>
              </a:buClr>
              <a:buSzPts val="2800"/>
              <a:buNone/>
            </a:pPr>
            <a:r>
              <a:t/>
            </a:r>
            <a:endParaRPr/>
          </a:p>
        </p:txBody>
      </p:sp>
      <p:pic>
        <p:nvPicPr>
          <p:cNvPr descr="C:\Users\Dave\Desktop\washer1.jpg" id="476" name="Google Shape;476;p54"/>
          <p:cNvPicPr preferRelativeResize="0"/>
          <p:nvPr/>
        </p:nvPicPr>
        <p:blipFill rotWithShape="1">
          <a:blip r:embed="rId3">
            <a:alphaModFix/>
          </a:blip>
          <a:srcRect b="0" l="0" r="0" t="0"/>
          <a:stretch/>
        </p:blipFill>
        <p:spPr>
          <a:xfrm>
            <a:off x="1300162" y="266700"/>
            <a:ext cx="1381125" cy="2209800"/>
          </a:xfrm>
          <a:prstGeom prst="rect">
            <a:avLst/>
          </a:prstGeom>
          <a:noFill/>
          <a:ln>
            <a:noFill/>
          </a:ln>
        </p:spPr>
      </p:pic>
      <p:pic>
        <p:nvPicPr>
          <p:cNvPr descr="C:\Users\Dave\Desktop\washer2.jpg" id="477" name="Google Shape;477;p54"/>
          <p:cNvPicPr preferRelativeResize="0"/>
          <p:nvPr/>
        </p:nvPicPr>
        <p:blipFill rotWithShape="1">
          <a:blip r:embed="rId4">
            <a:alphaModFix/>
          </a:blip>
          <a:srcRect b="0" l="0" r="0" t="0"/>
          <a:stretch/>
        </p:blipFill>
        <p:spPr>
          <a:xfrm>
            <a:off x="5715000" y="152400"/>
            <a:ext cx="1421088" cy="2438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 Clean</a:t>
            </a:r>
            <a:endParaRPr/>
          </a:p>
        </p:txBody>
      </p:sp>
      <p:graphicFrame>
        <p:nvGraphicFramePr>
          <p:cNvPr id="483" name="Google Shape;483;p55"/>
          <p:cNvGraphicFramePr/>
          <p:nvPr/>
        </p:nvGraphicFramePr>
        <p:xfrm>
          <a:off x="1066800" y="1219200"/>
          <a:ext cx="7086601" cy="4691064"/>
        </p:xfrm>
        <a:graphic>
          <a:graphicData uri="http://schemas.openxmlformats.org/drawingml/2006/chart">
            <c:chart r:id="rId3"/>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 Real</a:t>
            </a:r>
            <a:endParaRPr/>
          </a:p>
        </p:txBody>
      </p:sp>
      <p:graphicFrame>
        <p:nvGraphicFramePr>
          <p:cNvPr id="489" name="Google Shape;489;p56"/>
          <p:cNvGraphicFramePr/>
          <p:nvPr/>
        </p:nvGraphicFramePr>
        <p:xfrm>
          <a:off x="914400" y="1219200"/>
          <a:ext cx="7334250" cy="4652963"/>
        </p:xfrm>
        <a:graphic>
          <a:graphicData uri="http://schemas.openxmlformats.org/drawingml/2006/chart">
            <c:chart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Why? (Mediation)</a:t>
            </a:r>
            <a:endParaRPr/>
          </a:p>
        </p:txBody>
      </p:sp>
      <p:sp>
        <p:nvSpPr>
          <p:cNvPr id="495" name="Google Shape;495;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Not discount rates or environmental attitudes</a:t>
            </a:r>
            <a:endParaRPr/>
          </a:p>
          <a:p>
            <a:pPr indent="-342900" lvl="0" marL="342900" rtl="0" algn="l">
              <a:spcBef>
                <a:spcPts val="640"/>
              </a:spcBef>
              <a:spcAft>
                <a:spcPts val="0"/>
              </a:spcAft>
              <a:buClr>
                <a:schemeClr val="dk1"/>
              </a:buClr>
              <a:buSzPts val="3200"/>
              <a:buChar char="•"/>
            </a:pPr>
            <a:r>
              <a:rPr lang="en-US"/>
              <a:t>Goal matching? </a:t>
            </a:r>
            <a:endParaRPr/>
          </a:p>
          <a:p>
            <a:pPr indent="-342900" lvl="0" marL="342900" rtl="0" algn="l">
              <a:spcBef>
                <a:spcPts val="640"/>
              </a:spcBef>
              <a:spcAft>
                <a:spcPts val="0"/>
              </a:spcAft>
              <a:buClr>
                <a:schemeClr val="dk1"/>
              </a:buClr>
              <a:buSzPts val="3200"/>
              <a:buChar char="•"/>
            </a:pPr>
            <a:r>
              <a:rPr lang="en-US"/>
              <a:t>Goal activation?</a:t>
            </a:r>
            <a:endParaRPr/>
          </a:p>
          <a:p>
            <a:pPr indent="-342900" lvl="0" marL="342900" rtl="0" algn="l">
              <a:spcBef>
                <a:spcPts val="640"/>
              </a:spcBef>
              <a:spcAft>
                <a:spcPts val="0"/>
              </a:spcAft>
              <a:buClr>
                <a:schemeClr val="dk1"/>
              </a:buClr>
              <a:buSzPts val="3200"/>
              <a:buChar char="•"/>
            </a:pPr>
            <a:r>
              <a:rPr lang="en-US"/>
              <a:t>Increased time horizon?</a:t>
            </a:r>
            <a:endParaRPr/>
          </a:p>
          <a:p>
            <a:pPr indent="-342900" lvl="0" marL="342900" rtl="0" algn="l">
              <a:spcBef>
                <a:spcPts val="640"/>
              </a:spcBef>
              <a:spcAft>
                <a:spcPts val="0"/>
              </a:spcAft>
              <a:buClr>
                <a:schemeClr val="dk1"/>
              </a:buClr>
              <a:buSzPts val="3200"/>
              <a:buChar char="•"/>
            </a:pPr>
            <a:r>
              <a:rPr lang="en-US"/>
              <a:t>Cost under-estimation? </a:t>
            </a:r>
            <a:endParaRPr/>
          </a:p>
          <a:p>
            <a:pPr indent="-342900" lvl="0" marL="342900" rtl="0" algn="l">
              <a:spcBef>
                <a:spcPts val="640"/>
              </a:spcBef>
              <a:spcAft>
                <a:spcPts val="0"/>
              </a:spcAft>
              <a:buClr>
                <a:schemeClr val="dk1"/>
              </a:buClr>
              <a:buSzPts val="3200"/>
              <a:buChar char="•"/>
            </a:pPr>
            <a:r>
              <a:rPr lang="en-US"/>
              <a:t>Other ideas? </a:t>
            </a:r>
            <a:endParaRPr/>
          </a:p>
          <a:p>
            <a:pPr indent="-342900" lvl="0" marL="342900" rtl="0" algn="l">
              <a:spcBef>
                <a:spcPts val="640"/>
              </a:spcBef>
              <a:spcAft>
                <a:spcPts val="0"/>
              </a:spcAft>
              <a:buClr>
                <a:schemeClr val="dk1"/>
              </a:buClr>
              <a:buSzPts val="3200"/>
              <a:buChar char="•"/>
            </a:pPr>
            <a:r>
              <a:rPr lang="en-US"/>
              <a:t>How to measure these?</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Methods</a:t>
            </a:r>
            <a:endParaRPr/>
          </a:p>
        </p:txBody>
      </p:sp>
      <p:sp>
        <p:nvSpPr>
          <p:cNvPr id="501" name="Google Shape;501;p58"/>
          <p:cNvSpPr txBox="1"/>
          <p:nvPr>
            <p:ph idx="1" type="body"/>
          </p:nvPr>
        </p:nvSpPr>
        <p:spPr>
          <a:xfrm>
            <a:off x="304800" y="1600200"/>
            <a:ext cx="4343400" cy="4525963"/>
          </a:xfrm>
          <a:prstGeom prst="rect">
            <a:avLst/>
          </a:prstGeom>
          <a:noFill/>
          <a:ln>
            <a:noFill/>
          </a:ln>
        </p:spPr>
        <p:txBody>
          <a:bodyPr anchorCtr="0" anchor="t" bIns="45700" lIns="91425" spcFirstLastPara="1" rIns="91425" wrap="square" tIns="45700">
            <a:normAutofit fontScale="92500"/>
          </a:bodyPr>
          <a:lstStyle/>
          <a:p>
            <a:pPr indent="-178435" lvl="0" marL="342900" rtl="0" algn="l">
              <a:spcBef>
                <a:spcPts val="0"/>
              </a:spcBef>
              <a:spcAft>
                <a:spcPts val="0"/>
              </a:spcAft>
              <a:buClr>
                <a:schemeClr val="dk1"/>
              </a:buClr>
              <a:buSzPct val="100000"/>
              <a:buNone/>
            </a:pPr>
            <a:r>
              <a:t/>
            </a:r>
            <a:endParaRPr/>
          </a:p>
          <a:p>
            <a:pPr indent="-178435" lvl="0" marL="342900" rtl="0" algn="l">
              <a:spcBef>
                <a:spcPts val="518"/>
              </a:spcBef>
              <a:spcAft>
                <a:spcPts val="0"/>
              </a:spcAft>
              <a:buClr>
                <a:schemeClr val="dk1"/>
              </a:buClr>
              <a:buSzPct val="100000"/>
              <a:buNone/>
            </a:pPr>
            <a:r>
              <a:t/>
            </a:r>
            <a:endParaRPr/>
          </a:p>
          <a:p>
            <a:pPr indent="-178435" lvl="0" marL="342900" rtl="0" algn="l">
              <a:spcBef>
                <a:spcPts val="518"/>
              </a:spcBef>
              <a:spcAft>
                <a:spcPts val="0"/>
              </a:spcAft>
              <a:buClr>
                <a:schemeClr val="dk1"/>
              </a:buClr>
              <a:buSzPct val="100000"/>
              <a:buNone/>
            </a:pPr>
            <a:r>
              <a:t/>
            </a:r>
            <a:endParaRPr/>
          </a:p>
          <a:p>
            <a:pPr indent="-342900" lvl="0" marL="342900" rtl="0" algn="l">
              <a:spcBef>
                <a:spcPts val="444"/>
              </a:spcBef>
              <a:spcAft>
                <a:spcPts val="0"/>
              </a:spcAft>
              <a:buClr>
                <a:schemeClr val="dk1"/>
              </a:buClr>
              <a:buSzPct val="100000"/>
              <a:buChar char="•"/>
            </a:pPr>
            <a:r>
              <a:rPr lang="en-US" sz="2400"/>
              <a:t>Price: $764.99</a:t>
            </a:r>
            <a:endParaRPr/>
          </a:p>
          <a:p>
            <a:pPr indent="-342900" lvl="0" marL="342900" rtl="0" algn="l">
              <a:spcBef>
                <a:spcPts val="444"/>
              </a:spcBef>
              <a:spcAft>
                <a:spcPts val="0"/>
              </a:spcAft>
              <a:buClr>
                <a:schemeClr val="dk1"/>
              </a:buClr>
              <a:buSzPct val="100000"/>
              <a:buChar char="•"/>
            </a:pPr>
            <a:r>
              <a:rPr lang="en-US" sz="2400"/>
              <a:t>Estimated Yearly Dollar [Energy] Savings [Cost]: $27 [259 kWh]</a:t>
            </a:r>
            <a:endParaRPr/>
          </a:p>
          <a:p>
            <a:pPr indent="-342900" lvl="0" marL="342900" rtl="0" algn="l">
              <a:spcBef>
                <a:spcPts val="444"/>
              </a:spcBef>
              <a:spcAft>
                <a:spcPts val="0"/>
              </a:spcAft>
              <a:buClr>
                <a:schemeClr val="dk1"/>
              </a:buClr>
              <a:buSzPct val="100000"/>
              <a:buChar char="•"/>
            </a:pPr>
            <a:r>
              <a:rPr lang="en-US" sz="2400"/>
              <a:t>Interior Capacity: Up to 16 place settings</a:t>
            </a:r>
            <a:endParaRPr/>
          </a:p>
          <a:p>
            <a:pPr indent="-342900" lvl="0" marL="342900" rtl="0" algn="l">
              <a:spcBef>
                <a:spcPts val="444"/>
              </a:spcBef>
              <a:spcAft>
                <a:spcPts val="0"/>
              </a:spcAft>
              <a:buClr>
                <a:schemeClr val="dk1"/>
              </a:buClr>
              <a:buSzPct val="100000"/>
              <a:buChar char="•"/>
            </a:pPr>
            <a:r>
              <a:rPr lang="en-US" sz="2400"/>
              <a:t>Dishwasher Type: Full-size built-in</a:t>
            </a:r>
            <a:endParaRPr sz="3200"/>
          </a:p>
          <a:p>
            <a:pPr indent="-342900" lvl="0" marL="342900" rtl="0" algn="l">
              <a:spcBef>
                <a:spcPts val="444"/>
              </a:spcBef>
              <a:spcAft>
                <a:spcPts val="0"/>
              </a:spcAft>
              <a:buClr>
                <a:schemeClr val="dk1"/>
              </a:buClr>
              <a:buSzPct val="100000"/>
              <a:buChar char="•"/>
            </a:pPr>
            <a:r>
              <a:rPr lang="en-US" sz="2400"/>
              <a:t>Brand: Bosch</a:t>
            </a:r>
            <a:endParaRPr/>
          </a:p>
        </p:txBody>
      </p:sp>
      <p:sp>
        <p:nvSpPr>
          <p:cNvPr id="502" name="Google Shape;502;p58"/>
          <p:cNvSpPr txBox="1"/>
          <p:nvPr>
            <p:ph idx="2" type="body"/>
          </p:nvPr>
        </p:nvSpPr>
        <p:spPr>
          <a:xfrm>
            <a:off x="4648200" y="1600200"/>
            <a:ext cx="4495800" cy="4525963"/>
          </a:xfrm>
          <a:prstGeom prst="rect">
            <a:avLst/>
          </a:prstGeom>
          <a:noFill/>
          <a:ln>
            <a:noFill/>
          </a:ln>
        </p:spPr>
        <p:txBody>
          <a:bodyPr anchorCtr="0" anchor="t" bIns="45700" lIns="91425" spcFirstLastPara="1" rIns="91425" wrap="square" tIns="45700">
            <a:normAutofit fontScale="92500"/>
          </a:bodyPr>
          <a:lstStyle/>
          <a:p>
            <a:pPr indent="-178435" lvl="0" marL="342900" rtl="0" algn="l">
              <a:spcBef>
                <a:spcPts val="0"/>
              </a:spcBef>
              <a:spcAft>
                <a:spcPts val="0"/>
              </a:spcAft>
              <a:buClr>
                <a:schemeClr val="dk1"/>
              </a:buClr>
              <a:buSzPct val="100000"/>
              <a:buNone/>
            </a:pPr>
            <a:r>
              <a:t/>
            </a:r>
            <a:endParaRPr/>
          </a:p>
          <a:p>
            <a:pPr indent="-178435" lvl="0" marL="342900" rtl="0" algn="l">
              <a:spcBef>
                <a:spcPts val="518"/>
              </a:spcBef>
              <a:spcAft>
                <a:spcPts val="0"/>
              </a:spcAft>
              <a:buClr>
                <a:schemeClr val="dk1"/>
              </a:buClr>
              <a:buSzPct val="100000"/>
              <a:buNone/>
            </a:pPr>
            <a:r>
              <a:t/>
            </a:r>
            <a:endParaRPr/>
          </a:p>
          <a:p>
            <a:pPr indent="-178435" lvl="0" marL="342900" rtl="0" algn="l">
              <a:spcBef>
                <a:spcPts val="518"/>
              </a:spcBef>
              <a:spcAft>
                <a:spcPts val="0"/>
              </a:spcAft>
              <a:buClr>
                <a:schemeClr val="dk1"/>
              </a:buClr>
              <a:buSzPct val="100000"/>
              <a:buNone/>
            </a:pPr>
            <a:r>
              <a:t/>
            </a:r>
            <a:endParaRPr/>
          </a:p>
          <a:p>
            <a:pPr indent="-342900" lvl="0" marL="342900" rtl="0" algn="l">
              <a:spcBef>
                <a:spcPts val="444"/>
              </a:spcBef>
              <a:spcAft>
                <a:spcPts val="0"/>
              </a:spcAft>
              <a:buClr>
                <a:schemeClr val="dk1"/>
              </a:buClr>
              <a:buSzPct val="100000"/>
              <a:buChar char="•"/>
            </a:pPr>
            <a:r>
              <a:rPr lang="en-US" sz="2400"/>
              <a:t>Price: $649.99</a:t>
            </a:r>
            <a:endParaRPr/>
          </a:p>
          <a:p>
            <a:pPr indent="-342900" lvl="0" marL="342900" rtl="0" algn="l">
              <a:spcBef>
                <a:spcPts val="444"/>
              </a:spcBef>
              <a:spcAft>
                <a:spcPts val="0"/>
              </a:spcAft>
              <a:buClr>
                <a:schemeClr val="dk1"/>
              </a:buClr>
              <a:buSzPct val="100000"/>
              <a:buChar char="•"/>
            </a:pPr>
            <a:r>
              <a:rPr lang="en-US" sz="2400"/>
              <a:t>Estimated Yearly Dollar [Energy] Savings [Cost]: $0 [279 kWh]</a:t>
            </a:r>
            <a:endParaRPr/>
          </a:p>
          <a:p>
            <a:pPr indent="-342900" lvl="0" marL="342900" rtl="0" algn="l">
              <a:spcBef>
                <a:spcPts val="444"/>
              </a:spcBef>
              <a:spcAft>
                <a:spcPts val="0"/>
              </a:spcAft>
              <a:buClr>
                <a:schemeClr val="dk1"/>
              </a:buClr>
              <a:buSzPct val="100000"/>
              <a:buChar char="•"/>
            </a:pPr>
            <a:r>
              <a:rPr lang="en-US" sz="2400"/>
              <a:t>Interior Capacity: Up to 14 place settings</a:t>
            </a:r>
            <a:endParaRPr/>
          </a:p>
          <a:p>
            <a:pPr indent="-342900" lvl="0" marL="342900" rtl="0" algn="l">
              <a:spcBef>
                <a:spcPts val="444"/>
              </a:spcBef>
              <a:spcAft>
                <a:spcPts val="0"/>
              </a:spcAft>
              <a:buClr>
                <a:schemeClr val="dk1"/>
              </a:buClr>
              <a:buSzPct val="100000"/>
              <a:buChar char="•"/>
            </a:pPr>
            <a:r>
              <a:rPr lang="en-US" sz="2400"/>
              <a:t>Dishwasher Type: Full-size built-in</a:t>
            </a:r>
            <a:endParaRPr/>
          </a:p>
          <a:p>
            <a:pPr indent="-342900" lvl="0" marL="342900" rtl="0" algn="l">
              <a:spcBef>
                <a:spcPts val="444"/>
              </a:spcBef>
              <a:spcAft>
                <a:spcPts val="0"/>
              </a:spcAft>
              <a:buClr>
                <a:schemeClr val="dk1"/>
              </a:buClr>
              <a:buSzPct val="100000"/>
              <a:buChar char="•"/>
            </a:pPr>
            <a:r>
              <a:rPr lang="en-US" sz="2400"/>
              <a:t>Brand: LG</a:t>
            </a:r>
            <a:endParaRPr/>
          </a:p>
        </p:txBody>
      </p:sp>
      <p:pic>
        <p:nvPicPr>
          <p:cNvPr descr="C:\Users\Dave\Desktop\dishwasher1.png" id="503" name="Google Shape;503;p58"/>
          <p:cNvPicPr preferRelativeResize="0"/>
          <p:nvPr/>
        </p:nvPicPr>
        <p:blipFill rotWithShape="1">
          <a:blip r:embed="rId3">
            <a:alphaModFix/>
          </a:blip>
          <a:srcRect b="0" l="0" r="0" t="0"/>
          <a:stretch/>
        </p:blipFill>
        <p:spPr>
          <a:xfrm>
            <a:off x="1295400" y="685800"/>
            <a:ext cx="1704975" cy="2400300"/>
          </a:xfrm>
          <a:prstGeom prst="rect">
            <a:avLst/>
          </a:prstGeom>
          <a:noFill/>
          <a:ln>
            <a:noFill/>
          </a:ln>
        </p:spPr>
      </p:pic>
      <p:pic>
        <p:nvPicPr>
          <p:cNvPr descr="C:\Users\Dave\Desktop\dishwasher2.png" id="504" name="Google Shape;504;p58"/>
          <p:cNvPicPr preferRelativeResize="0"/>
          <p:nvPr/>
        </p:nvPicPr>
        <p:blipFill rotWithShape="1">
          <a:blip r:embed="rId4">
            <a:alphaModFix/>
          </a:blip>
          <a:srcRect b="0" l="0" r="0" t="0"/>
          <a:stretch/>
        </p:blipFill>
        <p:spPr>
          <a:xfrm>
            <a:off x="5667375" y="685800"/>
            <a:ext cx="1781175" cy="23907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Results (Clean)</a:t>
            </a:r>
            <a:endParaRPr/>
          </a:p>
        </p:txBody>
      </p:sp>
      <p:graphicFrame>
        <p:nvGraphicFramePr>
          <p:cNvPr id="510" name="Google Shape;510;p59"/>
          <p:cNvGraphicFramePr/>
          <p:nvPr/>
        </p:nvGraphicFramePr>
        <p:xfrm>
          <a:off x="1295400" y="1295400"/>
          <a:ext cx="6591300" cy="4681538"/>
        </p:xfrm>
        <a:graphic>
          <a:graphicData uri="http://schemas.openxmlformats.org/drawingml/2006/chart">
            <c:chart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Why does this happen?</a:t>
            </a:r>
            <a:endParaRPr sz="2700"/>
          </a:p>
        </p:txBody>
      </p:sp>
      <p:sp>
        <p:nvSpPr>
          <p:cNvPr id="143" name="Google Shape;143;p6"/>
          <p:cNvSpPr txBox="1"/>
          <p:nvPr>
            <p:ph idx="1" type="body"/>
          </p:nvPr>
        </p:nvSpPr>
        <p:spPr>
          <a:xfrm>
            <a:off x="228600" y="1628800"/>
            <a:ext cx="8686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Could it be a sequence effect?</a:t>
            </a:r>
            <a:endParaRPr/>
          </a:p>
          <a:p>
            <a:pPr indent="-342900" lvl="0" marL="342900" rtl="0" algn="l">
              <a:spcBef>
                <a:spcPts val="640"/>
              </a:spcBef>
              <a:spcAft>
                <a:spcPts val="0"/>
              </a:spcAft>
              <a:buClr>
                <a:schemeClr val="dk1"/>
              </a:buClr>
              <a:buSzPts val="3200"/>
              <a:buChar char="•"/>
            </a:pPr>
            <a:r>
              <a:rPr b="1" lang="en-US"/>
              <a:t>Comparative value effect (magnitude)?</a:t>
            </a:r>
            <a:endParaRPr>
              <a:solidFill>
                <a:schemeClr val="lt1"/>
              </a:solidFill>
            </a:endParaRPr>
          </a:p>
          <a:p>
            <a:pPr indent="-342900" lvl="0" marL="342900" rtl="0" algn="l">
              <a:spcBef>
                <a:spcPts val="640"/>
              </a:spcBef>
              <a:spcAft>
                <a:spcPts val="0"/>
              </a:spcAft>
              <a:buClr>
                <a:schemeClr val="dk1"/>
              </a:buClr>
              <a:buSzPts val="3200"/>
              <a:buChar char="•"/>
            </a:pPr>
            <a:r>
              <a:rPr b="1" lang="en-US"/>
              <a:t>Opportunity cost?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b="1" lang="en-US"/>
              <a:t>$100 now and $0 in one year</a:t>
            </a:r>
            <a:br>
              <a:rPr b="1" lang="en-US"/>
            </a:br>
            <a:r>
              <a:rPr b="1" lang="en-US"/>
              <a:t>OR </a:t>
            </a:r>
            <a:br>
              <a:rPr b="1" lang="en-US"/>
            </a:br>
            <a:r>
              <a:rPr b="1" lang="en-US"/>
              <a:t>$0 in now and $150 in one year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Results (Real)</a:t>
            </a:r>
            <a:endParaRPr/>
          </a:p>
        </p:txBody>
      </p:sp>
      <p:graphicFrame>
        <p:nvGraphicFramePr>
          <p:cNvPr id="516" name="Google Shape;516;p60"/>
          <p:cNvGraphicFramePr/>
          <p:nvPr/>
        </p:nvGraphicFramePr>
        <p:xfrm>
          <a:off x="1295400" y="1295400"/>
          <a:ext cx="6657975" cy="4752975"/>
        </p:xfrm>
        <a:graphic>
          <a:graphicData uri="http://schemas.openxmlformats.org/drawingml/2006/chart">
            <c:chart r:id="rId3"/>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Why? (Mediation)</a:t>
            </a:r>
            <a:endParaRPr/>
          </a:p>
        </p:txBody>
      </p:sp>
      <p:sp>
        <p:nvSpPr>
          <p:cNvPr id="522" name="Google Shape;522;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Not discounting, environmental attitudes, or political orientation</a:t>
            </a:r>
            <a:endParaRPr/>
          </a:p>
          <a:p>
            <a:pPr indent="-342900" lvl="0" marL="342900" rtl="0" algn="l">
              <a:spcBef>
                <a:spcPts val="640"/>
              </a:spcBef>
              <a:spcAft>
                <a:spcPts val="0"/>
              </a:spcAft>
              <a:buClr>
                <a:schemeClr val="dk1"/>
              </a:buClr>
              <a:buSzPts val="3200"/>
              <a:buChar char="•"/>
            </a:pPr>
            <a:r>
              <a:rPr lang="en-US"/>
              <a:t>Loss aversion? </a:t>
            </a:r>
            <a:endParaRPr/>
          </a:p>
          <a:p>
            <a:pPr indent="-342900" lvl="0" marL="342900" rtl="0" algn="l">
              <a:spcBef>
                <a:spcPts val="640"/>
              </a:spcBef>
              <a:spcAft>
                <a:spcPts val="0"/>
              </a:spcAft>
              <a:buClr>
                <a:schemeClr val="dk1"/>
              </a:buClr>
              <a:buSzPts val="3200"/>
              <a:buChar char="•"/>
            </a:pPr>
            <a:r>
              <a:rPr lang="en-US"/>
              <a:t>Construal level theory? </a:t>
            </a:r>
            <a:endParaRPr/>
          </a:p>
          <a:p>
            <a:pPr indent="-342900" lvl="0" marL="342900" rtl="0" algn="l">
              <a:spcBef>
                <a:spcPts val="640"/>
              </a:spcBef>
              <a:spcAft>
                <a:spcPts val="0"/>
              </a:spcAft>
              <a:buClr>
                <a:schemeClr val="dk1"/>
              </a:buClr>
              <a:buSzPts val="3200"/>
              <a:buChar char="•"/>
            </a:pPr>
            <a:r>
              <a:rPr lang="en-US"/>
              <a:t>Goal matching/activation? </a:t>
            </a:r>
            <a:endParaRPr/>
          </a:p>
          <a:p>
            <a:pPr indent="-342900" lvl="0" marL="342900" rtl="0" algn="l">
              <a:spcBef>
                <a:spcPts val="640"/>
              </a:spcBef>
              <a:spcAft>
                <a:spcPts val="0"/>
              </a:spcAft>
              <a:buClr>
                <a:schemeClr val="dk1"/>
              </a:buClr>
              <a:buSzPts val="3200"/>
              <a:buChar char="•"/>
            </a:pPr>
            <a:r>
              <a:rPr lang="en-US"/>
              <a:t>Other ideas?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Methods</a:t>
            </a:r>
            <a:endParaRPr/>
          </a:p>
        </p:txBody>
      </p:sp>
      <p:sp>
        <p:nvSpPr>
          <p:cNvPr id="528" name="Google Shape;528;p62"/>
          <p:cNvSpPr txBox="1"/>
          <p:nvPr>
            <p:ph idx="1" type="body"/>
          </p:nvPr>
        </p:nvSpPr>
        <p:spPr>
          <a:xfrm>
            <a:off x="304800" y="1600200"/>
            <a:ext cx="41910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400"/>
              </a:spcBef>
              <a:spcAft>
                <a:spcPts val="0"/>
              </a:spcAft>
              <a:buClr>
                <a:schemeClr val="dk1"/>
              </a:buClr>
              <a:buSzPts val="2000"/>
              <a:buChar char="•"/>
            </a:pPr>
            <a:r>
              <a:rPr lang="en-US" sz="2000"/>
              <a:t>Price: $799.97</a:t>
            </a:r>
            <a:endParaRPr/>
          </a:p>
          <a:p>
            <a:pPr indent="-342900" lvl="0" marL="342900" rtl="0" algn="l">
              <a:spcBef>
                <a:spcPts val="400"/>
              </a:spcBef>
              <a:spcAft>
                <a:spcPts val="0"/>
              </a:spcAft>
              <a:buClr>
                <a:schemeClr val="dk1"/>
              </a:buClr>
              <a:buSzPts val="2000"/>
              <a:buChar char="•"/>
            </a:pPr>
            <a:r>
              <a:rPr lang="en-US" sz="2000"/>
              <a:t>[Energy Star Certified: No]</a:t>
            </a:r>
            <a:endParaRPr/>
          </a:p>
          <a:p>
            <a:pPr indent="-342900" lvl="0" marL="342900" rtl="0" algn="l">
              <a:spcBef>
                <a:spcPts val="400"/>
              </a:spcBef>
              <a:spcAft>
                <a:spcPts val="0"/>
              </a:spcAft>
              <a:buClr>
                <a:schemeClr val="dk1"/>
              </a:buClr>
              <a:buSzPts val="2000"/>
              <a:buChar char="•"/>
            </a:pPr>
            <a:r>
              <a:rPr lang="en-US" sz="2000"/>
              <a:t>[Energy Usage (kWh/year): 479]</a:t>
            </a:r>
            <a:endParaRPr/>
          </a:p>
          <a:p>
            <a:pPr indent="-342900" lvl="0" marL="342900" rtl="0" algn="l">
              <a:spcBef>
                <a:spcPts val="400"/>
              </a:spcBef>
              <a:spcAft>
                <a:spcPts val="0"/>
              </a:spcAft>
              <a:buClr>
                <a:schemeClr val="dk1"/>
              </a:buClr>
              <a:buSzPts val="2000"/>
              <a:buChar char="•"/>
            </a:pPr>
            <a:r>
              <a:rPr lang="en-US" sz="2000"/>
              <a:t>Top mount refrigerator</a:t>
            </a:r>
            <a:endParaRPr/>
          </a:p>
          <a:p>
            <a:pPr indent="-342900" lvl="0" marL="342900" rtl="0" algn="l">
              <a:spcBef>
                <a:spcPts val="400"/>
              </a:spcBef>
              <a:spcAft>
                <a:spcPts val="0"/>
              </a:spcAft>
              <a:buClr>
                <a:schemeClr val="dk1"/>
              </a:buClr>
              <a:buSzPts val="2000"/>
              <a:buChar char="•"/>
            </a:pPr>
            <a:r>
              <a:rPr lang="en-US" sz="2000"/>
              <a:t>18.2 Cu. Ft.</a:t>
            </a:r>
            <a:endParaRPr/>
          </a:p>
          <a:p>
            <a:pPr indent="-165100" lvl="0" marL="342900" rtl="0" algn="l">
              <a:spcBef>
                <a:spcPts val="560"/>
              </a:spcBef>
              <a:spcAft>
                <a:spcPts val="0"/>
              </a:spcAft>
              <a:buClr>
                <a:schemeClr val="dk1"/>
              </a:buClr>
              <a:buSzPts val="2800"/>
              <a:buNone/>
            </a:pPr>
            <a:r>
              <a:t/>
            </a:r>
            <a:endParaRPr/>
          </a:p>
        </p:txBody>
      </p:sp>
      <p:sp>
        <p:nvSpPr>
          <p:cNvPr id="529" name="Google Shape;529;p62"/>
          <p:cNvSpPr txBox="1"/>
          <p:nvPr>
            <p:ph idx="2" type="body"/>
          </p:nvPr>
        </p:nvSpPr>
        <p:spPr>
          <a:xfrm>
            <a:off x="4648200" y="1600200"/>
            <a:ext cx="44958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400"/>
              </a:spcBef>
              <a:spcAft>
                <a:spcPts val="0"/>
              </a:spcAft>
              <a:buClr>
                <a:schemeClr val="dk1"/>
              </a:buClr>
              <a:buSzPts val="2000"/>
              <a:buChar char="•"/>
            </a:pPr>
            <a:r>
              <a:rPr lang="en-US" sz="2000"/>
              <a:t>Price: $799.97</a:t>
            </a:r>
            <a:endParaRPr/>
          </a:p>
          <a:p>
            <a:pPr indent="-342900" lvl="0" marL="342900" rtl="0" algn="l">
              <a:spcBef>
                <a:spcPts val="400"/>
              </a:spcBef>
              <a:spcAft>
                <a:spcPts val="0"/>
              </a:spcAft>
              <a:buClr>
                <a:schemeClr val="dk1"/>
              </a:buClr>
              <a:buSzPts val="2000"/>
              <a:buChar char="•"/>
            </a:pPr>
            <a:r>
              <a:rPr lang="en-US" sz="2000"/>
              <a:t>[Energy Star Certified: Yes]</a:t>
            </a:r>
            <a:endParaRPr/>
          </a:p>
          <a:p>
            <a:pPr indent="-342900" lvl="0" marL="342900" rtl="0" algn="l">
              <a:spcBef>
                <a:spcPts val="400"/>
              </a:spcBef>
              <a:spcAft>
                <a:spcPts val="0"/>
              </a:spcAft>
              <a:buClr>
                <a:schemeClr val="dk1"/>
              </a:buClr>
              <a:buSzPts val="2000"/>
              <a:buChar char="•"/>
            </a:pPr>
            <a:r>
              <a:rPr lang="en-US" sz="2000"/>
              <a:t>[Energy Usage (kWh/year): 383]</a:t>
            </a:r>
            <a:endParaRPr/>
          </a:p>
          <a:p>
            <a:pPr indent="-342900" lvl="0" marL="342900" rtl="0" algn="l">
              <a:spcBef>
                <a:spcPts val="400"/>
              </a:spcBef>
              <a:spcAft>
                <a:spcPts val="0"/>
              </a:spcAft>
              <a:buClr>
                <a:schemeClr val="dk1"/>
              </a:buClr>
              <a:buSzPts val="2000"/>
              <a:buChar char="•"/>
            </a:pPr>
            <a:r>
              <a:rPr lang="en-US" sz="2000"/>
              <a:t>Top mount refrigerator</a:t>
            </a:r>
            <a:endParaRPr/>
          </a:p>
          <a:p>
            <a:pPr indent="-342900" lvl="0" marL="342900" rtl="0" algn="l">
              <a:spcBef>
                <a:spcPts val="400"/>
              </a:spcBef>
              <a:spcAft>
                <a:spcPts val="0"/>
              </a:spcAft>
              <a:buClr>
                <a:schemeClr val="dk1"/>
              </a:buClr>
              <a:buSzPts val="2000"/>
              <a:buChar char="•"/>
            </a:pPr>
            <a:r>
              <a:rPr lang="en-US" sz="2000"/>
              <a:t>18.2 Cu. Ft.</a:t>
            </a:r>
            <a:endParaRPr/>
          </a:p>
        </p:txBody>
      </p:sp>
      <p:pic>
        <p:nvPicPr>
          <p:cNvPr descr="C:\Users\Dave\Desktop\Fridge 1.jpg" id="530" name="Google Shape;530;p62"/>
          <p:cNvPicPr preferRelativeResize="0"/>
          <p:nvPr/>
        </p:nvPicPr>
        <p:blipFill rotWithShape="1">
          <a:blip r:embed="rId3">
            <a:alphaModFix/>
          </a:blip>
          <a:srcRect b="0" l="0" r="0" t="0"/>
          <a:stretch/>
        </p:blipFill>
        <p:spPr>
          <a:xfrm>
            <a:off x="1295400" y="762000"/>
            <a:ext cx="2190750" cy="2190750"/>
          </a:xfrm>
          <a:prstGeom prst="rect">
            <a:avLst/>
          </a:prstGeom>
          <a:noFill/>
          <a:ln>
            <a:noFill/>
          </a:ln>
        </p:spPr>
      </p:pic>
      <p:pic>
        <p:nvPicPr>
          <p:cNvPr descr="C:\Users\Dave\Desktop\Fridge 2.jpg" id="531" name="Google Shape;531;p62"/>
          <p:cNvPicPr preferRelativeResize="0"/>
          <p:nvPr/>
        </p:nvPicPr>
        <p:blipFill rotWithShape="1">
          <a:blip r:embed="rId4">
            <a:alphaModFix/>
          </a:blip>
          <a:srcRect b="0" l="0" r="0" t="0"/>
          <a:stretch/>
        </p:blipFill>
        <p:spPr>
          <a:xfrm>
            <a:off x="5334000" y="742950"/>
            <a:ext cx="2305050" cy="23050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Results</a:t>
            </a:r>
            <a:endParaRPr/>
          </a:p>
        </p:txBody>
      </p:sp>
      <p:graphicFrame>
        <p:nvGraphicFramePr>
          <p:cNvPr id="537" name="Google Shape;537;p63"/>
          <p:cNvGraphicFramePr/>
          <p:nvPr/>
        </p:nvGraphicFramePr>
        <p:xfrm>
          <a:off x="685800" y="1371600"/>
          <a:ext cx="8115300" cy="4800600"/>
        </p:xfrm>
        <a:graphic>
          <a:graphicData uri="http://schemas.openxmlformats.org/drawingml/2006/chart">
            <c:chart r:id="rId3"/>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Why? (Mediation)</a:t>
            </a:r>
            <a:endParaRPr/>
          </a:p>
        </p:txBody>
      </p:sp>
      <p:sp>
        <p:nvSpPr>
          <p:cNvPr id="543" name="Google Shape;543;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Not maximizing/satisficing</a:t>
            </a:r>
            <a:endParaRPr/>
          </a:p>
          <a:p>
            <a:pPr indent="-342900" lvl="0" marL="342900" rtl="0" algn="l">
              <a:spcBef>
                <a:spcPts val="640"/>
              </a:spcBef>
              <a:spcAft>
                <a:spcPts val="0"/>
              </a:spcAft>
              <a:buClr>
                <a:schemeClr val="dk1"/>
              </a:buClr>
              <a:buSzPts val="3200"/>
              <a:buChar char="•"/>
            </a:pPr>
            <a:r>
              <a:rPr lang="en-US"/>
              <a:t>Translated attributes?</a:t>
            </a:r>
            <a:endParaRPr/>
          </a:p>
          <a:p>
            <a:pPr indent="-342900" lvl="0" marL="342900" rtl="0" algn="l">
              <a:spcBef>
                <a:spcPts val="640"/>
              </a:spcBef>
              <a:spcAft>
                <a:spcPts val="0"/>
              </a:spcAft>
              <a:buClr>
                <a:schemeClr val="dk1"/>
              </a:buClr>
              <a:buSzPts val="3200"/>
              <a:buChar char="•"/>
            </a:pPr>
            <a:r>
              <a:rPr lang="en-US"/>
              <a:t>Goals? </a:t>
            </a:r>
            <a:endParaRPr/>
          </a:p>
          <a:p>
            <a:pPr indent="-342900" lvl="0" marL="342900" rtl="0" algn="l">
              <a:spcBef>
                <a:spcPts val="640"/>
              </a:spcBef>
              <a:spcAft>
                <a:spcPts val="0"/>
              </a:spcAft>
              <a:buClr>
                <a:schemeClr val="dk1"/>
              </a:buClr>
              <a:buSzPts val="3200"/>
              <a:buChar char="•"/>
            </a:pPr>
            <a:r>
              <a:rPr lang="en-US"/>
              <a:t>Other ideas?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Going forward</a:t>
            </a:r>
            <a:endParaRPr/>
          </a:p>
        </p:txBody>
      </p:sp>
      <p:sp>
        <p:nvSpPr>
          <p:cNvPr id="549" name="Google Shape;549;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Test with Vancouver residential sample</a:t>
            </a:r>
            <a:endParaRPr/>
          </a:p>
          <a:p>
            <a:pPr indent="-342900" lvl="0" marL="342900" rtl="0" algn="l">
              <a:spcBef>
                <a:spcPts val="640"/>
              </a:spcBef>
              <a:spcAft>
                <a:spcPts val="0"/>
              </a:spcAft>
              <a:buClr>
                <a:schemeClr val="dk1"/>
              </a:buClr>
              <a:buSzPts val="3200"/>
              <a:buChar char="•"/>
            </a:pPr>
            <a:r>
              <a:rPr lang="en-US"/>
              <a:t>Explore mediators</a:t>
            </a:r>
            <a:endParaRPr/>
          </a:p>
          <a:p>
            <a:pPr indent="-342900" lvl="0" marL="342900" rtl="0" algn="l">
              <a:spcBef>
                <a:spcPts val="640"/>
              </a:spcBef>
              <a:spcAft>
                <a:spcPts val="0"/>
              </a:spcAft>
              <a:buClr>
                <a:schemeClr val="dk1"/>
              </a:buClr>
              <a:buSzPts val="3200"/>
              <a:buChar char="•"/>
            </a:pPr>
            <a:r>
              <a:rPr lang="en-US"/>
              <a:t>Compare with &amp; against existing methods (social norms, defaults, etc)</a:t>
            </a:r>
            <a:endParaRPr/>
          </a:p>
          <a:p>
            <a:pPr indent="-342900" lvl="0" marL="342900" rtl="0" algn="l">
              <a:spcBef>
                <a:spcPts val="640"/>
              </a:spcBef>
              <a:spcAft>
                <a:spcPts val="0"/>
              </a:spcAft>
              <a:buClr>
                <a:schemeClr val="dk1"/>
              </a:buClr>
              <a:buSzPts val="3200"/>
              <a:buChar char="•"/>
            </a:pPr>
            <a:r>
              <a:rPr lang="en-US"/>
              <a:t>Field studies &amp; implementation</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Thank You!</a:t>
            </a:r>
            <a:endParaRPr/>
          </a:p>
        </p:txBody>
      </p:sp>
      <p:sp>
        <p:nvSpPr>
          <p:cNvPr id="555" name="Google Shape;555;p6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Conditions</a:t>
            </a:r>
            <a:endParaRPr/>
          </a:p>
        </p:txBody>
      </p:sp>
      <p:sp>
        <p:nvSpPr>
          <p:cNvPr id="150" name="Google Shape;150;p7"/>
          <p:cNvSpPr txBox="1"/>
          <p:nvPr>
            <p:ph idx="1" type="body"/>
          </p:nvPr>
        </p:nvSpPr>
        <p:spPr>
          <a:xfrm>
            <a:off x="0" y="1600200"/>
            <a:ext cx="4495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Hidden zero:</a:t>
            </a:r>
            <a:br>
              <a:rPr lang="en-US" sz="2400"/>
            </a:br>
            <a:r>
              <a:rPr b="1" lang="en-US" sz="2400"/>
              <a:t>$5.50 now</a:t>
            </a:r>
            <a:br>
              <a:rPr b="1" lang="en-US" sz="2400">
                <a:solidFill>
                  <a:srgbClr val="FF0000"/>
                </a:solidFill>
              </a:rPr>
            </a:br>
            <a:r>
              <a:rPr b="1" lang="en-US" sz="2400"/>
              <a:t>OR </a:t>
            </a:r>
            <a:br>
              <a:rPr b="1" lang="en-US" sz="2400">
                <a:solidFill>
                  <a:srgbClr val="FF0000"/>
                </a:solidFill>
              </a:rPr>
            </a:br>
            <a:r>
              <a:rPr b="1" lang="en-US" sz="2400"/>
              <a:t>$7.50 in 61 days</a:t>
            </a:r>
            <a:endParaRPr sz="2400"/>
          </a:p>
          <a:p>
            <a:pPr indent="-342900" lvl="0" marL="342900" rtl="0" algn="l">
              <a:spcBef>
                <a:spcPts val="480"/>
              </a:spcBef>
              <a:spcAft>
                <a:spcPts val="0"/>
              </a:spcAft>
              <a:buClr>
                <a:schemeClr val="dk1"/>
              </a:buClr>
              <a:buSzPts val="2400"/>
              <a:buChar char="•"/>
            </a:pPr>
            <a:r>
              <a:rPr lang="en-US" sz="2400"/>
              <a:t>LL zero: </a:t>
            </a:r>
            <a:br>
              <a:rPr lang="en-US" sz="2400"/>
            </a:br>
            <a:r>
              <a:rPr b="1" lang="en-US" sz="2400"/>
              <a:t>$5.50 now</a:t>
            </a:r>
            <a:br>
              <a:rPr b="1" lang="en-US" sz="2400">
                <a:solidFill>
                  <a:srgbClr val="FF0000"/>
                </a:solidFill>
              </a:rPr>
            </a:br>
            <a:r>
              <a:rPr b="1" lang="en-US" sz="2400"/>
              <a:t>OR </a:t>
            </a:r>
            <a:br>
              <a:rPr b="1" lang="en-US" sz="2400">
                <a:solidFill>
                  <a:srgbClr val="FF0000"/>
                </a:solidFill>
              </a:rPr>
            </a:br>
            <a:r>
              <a:rPr b="1" lang="en-US" sz="2400">
                <a:solidFill>
                  <a:srgbClr val="FF0000"/>
                </a:solidFill>
              </a:rPr>
              <a:t>$0 in now and </a:t>
            </a:r>
            <a:r>
              <a:rPr b="1" lang="en-US" sz="2400"/>
              <a:t>$7.50 in 61 days</a:t>
            </a:r>
            <a:endParaRPr sz="2400"/>
          </a:p>
          <a:p>
            <a:pPr indent="-165100" lvl="0" marL="342900" rtl="0" algn="l">
              <a:spcBef>
                <a:spcPts val="560"/>
              </a:spcBef>
              <a:spcAft>
                <a:spcPts val="0"/>
              </a:spcAft>
              <a:buClr>
                <a:schemeClr val="dk1"/>
              </a:buClr>
              <a:buSzPts val="2800"/>
              <a:buNone/>
            </a:pPr>
            <a:r>
              <a:t/>
            </a:r>
            <a:endParaRPr/>
          </a:p>
        </p:txBody>
      </p:sp>
      <p:sp>
        <p:nvSpPr>
          <p:cNvPr id="151" name="Google Shape;151;p7"/>
          <p:cNvSpPr txBox="1"/>
          <p:nvPr>
            <p:ph idx="2" type="body"/>
          </p:nvPr>
        </p:nvSpPr>
        <p:spPr>
          <a:xfrm>
            <a:off x="4648200" y="1600200"/>
            <a:ext cx="4388296"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SS zero: </a:t>
            </a:r>
            <a:br>
              <a:rPr lang="en-US" sz="2400"/>
            </a:br>
            <a:r>
              <a:rPr b="1" lang="en-US" sz="2400"/>
              <a:t>$5.50 now </a:t>
            </a:r>
            <a:r>
              <a:rPr b="1" lang="en-US" sz="2400">
                <a:solidFill>
                  <a:srgbClr val="FF0000"/>
                </a:solidFill>
              </a:rPr>
              <a:t>and $0 in 61 days </a:t>
            </a:r>
            <a:br>
              <a:rPr b="1" lang="en-US" sz="2400">
                <a:solidFill>
                  <a:srgbClr val="FF0000"/>
                </a:solidFill>
              </a:rPr>
            </a:br>
            <a:r>
              <a:rPr b="1" lang="en-US" sz="2400"/>
              <a:t>OR </a:t>
            </a:r>
            <a:br>
              <a:rPr b="1" lang="en-US" sz="2400">
                <a:solidFill>
                  <a:srgbClr val="FF0000"/>
                </a:solidFill>
              </a:rPr>
            </a:br>
            <a:r>
              <a:rPr b="1" lang="en-US" sz="2400"/>
              <a:t>$7.50 in 61 days</a:t>
            </a:r>
            <a:endParaRPr sz="2400"/>
          </a:p>
          <a:p>
            <a:pPr indent="-342900" lvl="0" marL="342900" rtl="0" algn="l">
              <a:spcBef>
                <a:spcPts val="480"/>
              </a:spcBef>
              <a:spcAft>
                <a:spcPts val="0"/>
              </a:spcAft>
              <a:buClr>
                <a:schemeClr val="dk1"/>
              </a:buClr>
              <a:buSzPts val="2400"/>
              <a:buChar char="•"/>
            </a:pPr>
            <a:r>
              <a:rPr lang="en-US" sz="2400"/>
              <a:t>Explicit zero (both LL and SS):</a:t>
            </a:r>
            <a:br>
              <a:rPr lang="en-US" sz="2400"/>
            </a:br>
            <a:r>
              <a:rPr b="1" lang="en-US" sz="2400"/>
              <a:t>$5.50 now </a:t>
            </a:r>
            <a:r>
              <a:rPr b="1" lang="en-US" sz="2400">
                <a:solidFill>
                  <a:srgbClr val="FF0000"/>
                </a:solidFill>
              </a:rPr>
              <a:t>and $0 in 61 days </a:t>
            </a:r>
            <a:br>
              <a:rPr b="1" lang="en-US" sz="2400">
                <a:solidFill>
                  <a:srgbClr val="FF0000"/>
                </a:solidFill>
              </a:rPr>
            </a:br>
            <a:r>
              <a:rPr b="1" lang="en-US" sz="2400"/>
              <a:t>OR </a:t>
            </a:r>
            <a:br>
              <a:rPr b="1" lang="en-US" sz="2400">
                <a:solidFill>
                  <a:srgbClr val="FF0000"/>
                </a:solidFill>
              </a:rPr>
            </a:br>
            <a:r>
              <a:rPr b="1" lang="en-US" sz="2400">
                <a:solidFill>
                  <a:srgbClr val="FF0000"/>
                </a:solidFill>
              </a:rPr>
              <a:t>$0 in now and </a:t>
            </a:r>
            <a:r>
              <a:rPr b="1" lang="en-US" sz="2400"/>
              <a:t>$7.50 in 61 days</a:t>
            </a:r>
            <a:r>
              <a:rPr lang="en-US" sz="2400"/>
              <a:t> </a:t>
            </a:r>
            <a:endParaRPr/>
          </a:p>
          <a:p>
            <a:pPr indent="-165100" lvl="0" marL="342900" rtl="0" algn="l">
              <a:spcBef>
                <a:spcPts val="56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Methods</a:t>
            </a:r>
            <a:endParaRPr/>
          </a:p>
        </p:txBody>
      </p:sp>
      <p:sp>
        <p:nvSpPr>
          <p:cNvPr id="157" name="Google Shape;157;p8"/>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610 participants recruited through Maximiles</a:t>
            </a:r>
            <a:endParaRPr/>
          </a:p>
          <a:p>
            <a:pPr indent="-342900" lvl="0" marL="342900" rtl="0" algn="l">
              <a:spcBef>
                <a:spcPts val="640"/>
              </a:spcBef>
              <a:spcAft>
                <a:spcPts val="0"/>
              </a:spcAft>
              <a:buClr>
                <a:schemeClr val="dk1"/>
              </a:buClr>
              <a:buSzPts val="3200"/>
              <a:buChar char="•"/>
            </a:pPr>
            <a:r>
              <a:rPr lang="en-US"/>
              <a:t>15 hypothetical intertemporal choices</a:t>
            </a:r>
            <a:endParaRPr/>
          </a:p>
          <a:p>
            <a:pPr indent="-342900" lvl="0" marL="342900" rtl="0" algn="l">
              <a:spcBef>
                <a:spcPts val="640"/>
              </a:spcBef>
              <a:spcAft>
                <a:spcPts val="0"/>
              </a:spcAft>
              <a:buClr>
                <a:schemeClr val="dk1"/>
              </a:buClr>
              <a:buSzPts val="3200"/>
              <a:buChar char="•"/>
            </a:pPr>
            <a:r>
              <a:rPr lang="en-US"/>
              <a:t>DV: proportion of LL choices (patience)</a:t>
            </a:r>
            <a:endParaRPr/>
          </a:p>
        </p:txBody>
      </p:sp>
      <p:pic>
        <p:nvPicPr>
          <p:cNvPr id="158" name="Google Shape;158;p8"/>
          <p:cNvPicPr preferRelativeResize="0"/>
          <p:nvPr/>
        </p:nvPicPr>
        <p:blipFill rotWithShape="1">
          <a:blip r:embed="rId3">
            <a:alphaModFix/>
          </a:blip>
          <a:srcRect b="0" l="0" r="0" t="0"/>
          <a:stretch/>
        </p:blipFill>
        <p:spPr>
          <a:xfrm>
            <a:off x="0" y="3066107"/>
            <a:ext cx="9144000" cy="37918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Methods</a:t>
            </a:r>
            <a:endParaRPr/>
          </a:p>
        </p:txBody>
      </p:sp>
      <p:sp>
        <p:nvSpPr>
          <p:cNvPr id="164" name="Google Shape;164;p9"/>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610 participants recruited through Maximiles</a:t>
            </a:r>
            <a:endParaRPr/>
          </a:p>
          <a:p>
            <a:pPr indent="-342900" lvl="0" marL="342900" rtl="0" algn="l">
              <a:spcBef>
                <a:spcPts val="640"/>
              </a:spcBef>
              <a:spcAft>
                <a:spcPts val="0"/>
              </a:spcAft>
              <a:buClr>
                <a:schemeClr val="dk1"/>
              </a:buClr>
              <a:buSzPts val="3200"/>
              <a:buChar char="•"/>
            </a:pPr>
            <a:r>
              <a:rPr lang="en-US"/>
              <a:t>15 hypothetical intertemporal choices</a:t>
            </a:r>
            <a:endParaRPr/>
          </a:p>
          <a:p>
            <a:pPr indent="-342900" lvl="0" marL="342900" rtl="0" algn="l">
              <a:spcBef>
                <a:spcPts val="640"/>
              </a:spcBef>
              <a:spcAft>
                <a:spcPts val="0"/>
              </a:spcAft>
              <a:buClr>
                <a:schemeClr val="dk1"/>
              </a:buClr>
              <a:buSzPts val="3200"/>
              <a:buChar char="•"/>
            </a:pPr>
            <a:r>
              <a:rPr lang="en-US"/>
              <a:t>DV: proportion of LL choices (patience)</a:t>
            </a:r>
            <a:endParaRPr/>
          </a:p>
        </p:txBody>
      </p:sp>
      <p:pic>
        <p:nvPicPr>
          <p:cNvPr id="165" name="Google Shape;165;p9"/>
          <p:cNvPicPr preferRelativeResize="0"/>
          <p:nvPr/>
        </p:nvPicPr>
        <p:blipFill rotWithShape="1">
          <a:blip r:embed="rId3">
            <a:alphaModFix/>
          </a:blip>
          <a:srcRect b="0" l="0" r="0" t="0"/>
          <a:stretch/>
        </p:blipFill>
        <p:spPr>
          <a:xfrm>
            <a:off x="0" y="2980988"/>
            <a:ext cx="9144000" cy="39104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2013-08-19T07:27:54Z</dcterms:created>
  <dc:creator>Read, Daniel</dc:creator>
</cp:coreProperties>
</file>